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ib17YReztGItVMmAoaLbE+Uvc7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923006-F1C1-4FB5-B3DB-478DA2D7B4E5}">
  <a:tblStyle styleId="{12923006-F1C1-4FB5-B3DB-478DA2D7B4E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customschemas.google.com/relationships/presentationmetadata" Target="meta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de9bd6ff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g1dde9bd6ffe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dde9bd6ffe_3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dde9bd6ffe_3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dde9bd6ffe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6" name="Google Shape;406;g1dde9bd6ffe_3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de9bd6ff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1dde9bd6ff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dde9bd6ffe_3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" name="Google Shape;104;g1dde9bd6ffe_3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de9bd6ffe_3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1dde9bd6ffe_3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1989220" y="273844"/>
            <a:ext cx="6526129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sz="2600"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1989221" y="1369219"/>
            <a:ext cx="6526128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 rot="5400000">
            <a:off x="5350050" y="1467469"/>
            <a:ext cx="4358925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 rot="5400000">
            <a:off x="1349550" y="-447056"/>
            <a:ext cx="4358925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ctrTitle"/>
          </p:nvPr>
        </p:nvSpPr>
        <p:spPr>
          <a:xfrm>
            <a:off x="3954481" y="841772"/>
            <a:ext cx="4530375" cy="17907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500"/>
              <a:buFont typeface="Calibri"/>
              <a:buNone/>
              <a:defRPr b="1" sz="2600"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subTitle"/>
          </p:nvPr>
        </p:nvSpPr>
        <p:spPr>
          <a:xfrm>
            <a:off x="3954481" y="2701528"/>
            <a:ext cx="4530375" cy="12417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rgbClr val="1F3864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623888" y="1282303"/>
            <a:ext cx="7886700" cy="21395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500"/>
              <a:buFont typeface="Calibri"/>
              <a:buNone/>
              <a:defRPr sz="4500"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623888" y="3442097"/>
            <a:ext cx="7886700" cy="1125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629841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629841" y="1260872"/>
            <a:ext cx="3868425" cy="617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1F386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629841" y="1878806"/>
            <a:ext cx="3868425" cy="2763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4629150" y="1260872"/>
            <a:ext cx="3887325" cy="617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1F386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4629150" y="1878806"/>
            <a:ext cx="3887325" cy="2763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  <a:defRPr sz="2400"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3" name="Google Shape;53;p14"/>
          <p:cNvSpPr txBox="1"/>
          <p:nvPr>
            <p:ph idx="2" type="body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4" name="Google Shape;54;p14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  <a:defRPr sz="2400"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/>
          <p:nvPr>
            <p:ph idx="2" type="pic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>
                <a:solidFill>
                  <a:srgbClr val="1F38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  <a:defRPr b="1" i="0" sz="33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37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20.png"/><Relationship Id="rId7" Type="http://schemas.openxmlformats.org/officeDocument/2006/relationships/image" Target="../media/image37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26.jpg"/><Relationship Id="rId7" Type="http://schemas.openxmlformats.org/officeDocument/2006/relationships/image" Target="../media/image35.jpg"/><Relationship Id="rId8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5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7.png"/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2" Type="http://schemas.openxmlformats.org/officeDocument/2006/relationships/image" Target="../media/image30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22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1" cy="479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2"/>
          <p:cNvPicPr preferRelativeResize="0"/>
          <p:nvPr/>
        </p:nvPicPr>
        <p:blipFill rotWithShape="1">
          <a:blip r:embed="rId3">
            <a:alphaModFix/>
          </a:blip>
          <a:srcRect b="7227" l="14343" r="22098" t="3533"/>
          <a:stretch/>
        </p:blipFill>
        <p:spPr>
          <a:xfrm>
            <a:off x="4309440" y="0"/>
            <a:ext cx="4834560" cy="4392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low confidence" id="219" name="Google Shape;219;p22"/>
          <p:cNvPicPr preferRelativeResize="0"/>
          <p:nvPr/>
        </p:nvPicPr>
        <p:blipFill rotWithShape="1">
          <a:blip r:embed="rId4">
            <a:alphaModFix/>
          </a:blip>
          <a:srcRect b="0" l="0" r="0" t="83676"/>
          <a:stretch/>
        </p:blipFill>
        <p:spPr>
          <a:xfrm>
            <a:off x="0" y="4392234"/>
            <a:ext cx="9143998" cy="751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sdp3_Mesa de trabajo 1.png" id="220" name="Google Shape;22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5947" y="3870523"/>
            <a:ext cx="2136147" cy="64806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/>
          <p:nvPr/>
        </p:nvSpPr>
        <p:spPr>
          <a:xfrm>
            <a:off x="-1275650" y="252200"/>
            <a:ext cx="4337400" cy="792000"/>
          </a:xfrm>
          <a:prstGeom prst="roundRect">
            <a:avLst>
              <a:gd fmla="val 50000" name="adj"/>
            </a:avLst>
          </a:prstGeom>
          <a:solidFill>
            <a:srgbClr val="2A782D"/>
          </a:solidFill>
          <a:ln>
            <a:noFill/>
          </a:ln>
        </p:spPr>
        <p:txBody>
          <a:bodyPr anchorCtr="0" anchor="ctr" bIns="45700" lIns="540000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UPL KENNEDY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2"/>
          <p:cNvSpPr/>
          <p:nvPr/>
        </p:nvSpPr>
        <p:spPr>
          <a:xfrm rot="4470">
            <a:off x="5418325" y="2364150"/>
            <a:ext cx="4614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TIMIZA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2"/>
          <p:cNvSpPr/>
          <p:nvPr/>
        </p:nvSpPr>
        <p:spPr>
          <a:xfrm rot="2464">
            <a:off x="7463500" y="1005875"/>
            <a:ext cx="418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TECHO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2"/>
          <p:cNvSpPr/>
          <p:nvPr/>
        </p:nvSpPr>
        <p:spPr>
          <a:xfrm rot="257573">
            <a:off x="7004900" y="200777"/>
            <a:ext cx="1034001" cy="139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DE LAS AMÉRICAS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/>
          <p:nvPr/>
        </p:nvSpPr>
        <p:spPr>
          <a:xfrm rot="-2837105">
            <a:off x="4669507" y="672322"/>
            <a:ext cx="1053437" cy="197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AGOBERTO MEJIA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2"/>
          <p:cNvSpPr/>
          <p:nvPr/>
        </p:nvSpPr>
        <p:spPr>
          <a:xfrm rot="-5149261">
            <a:off x="4241096" y="2745090"/>
            <a:ext cx="1337957" cy="182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CIUDAD DE VILLAVICENCIO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2"/>
          <p:cNvSpPr/>
          <p:nvPr/>
        </p:nvSpPr>
        <p:spPr>
          <a:xfrm rot="-3391869">
            <a:off x="7568205" y="3098094"/>
            <a:ext cx="560307" cy="182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68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2"/>
          <p:cNvSpPr/>
          <p:nvPr/>
        </p:nvSpPr>
        <p:spPr>
          <a:xfrm rot="490876">
            <a:off x="6043525" y="3866839"/>
            <a:ext cx="712552" cy="182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AUTOPISTA SUR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2"/>
          <p:cNvSpPr/>
          <p:nvPr/>
        </p:nvSpPr>
        <p:spPr>
          <a:xfrm rot="5278">
            <a:off x="5010250" y="2784375"/>
            <a:ext cx="586201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HUMEDAL TINGUA AZUL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2"/>
          <p:cNvSpPr/>
          <p:nvPr/>
        </p:nvSpPr>
        <p:spPr>
          <a:xfrm rot="-696007">
            <a:off x="5506531" y="1494056"/>
            <a:ext cx="1033918" cy="139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1 MAYO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2"/>
          <p:cNvSpPr/>
          <p:nvPr/>
        </p:nvSpPr>
        <p:spPr>
          <a:xfrm rot="-4685026">
            <a:off x="6505792" y="2414874"/>
            <a:ext cx="706116" cy="139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BOYACA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160622" y="1529671"/>
            <a:ext cx="2318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1,392.50 ha</a:t>
            </a:r>
            <a:endParaRPr b="0" i="0" sz="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Superficie de la UPL</a:t>
            </a:r>
            <a:endParaRPr b="0" i="0" sz="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2"/>
          <p:cNvSpPr/>
          <p:nvPr/>
        </p:nvSpPr>
        <p:spPr>
          <a:xfrm>
            <a:off x="169333" y="2124768"/>
            <a:ext cx="20121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311,636</a:t>
            </a:r>
            <a:endParaRPr b="0" i="0" sz="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Habitantes </a:t>
            </a:r>
            <a:r>
              <a:rPr b="0" i="0" lang="en-US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*Encuesta Multipropósito 2021</a:t>
            </a:r>
            <a:endParaRPr b="0" i="0" sz="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162947" y="2701885"/>
            <a:ext cx="13041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228</a:t>
            </a:r>
            <a:endParaRPr b="0" i="0" sz="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Habitantes/ha</a:t>
            </a:r>
            <a:endParaRPr b="0" i="0" sz="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169329" y="3238682"/>
            <a:ext cx="2301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59,727 </a:t>
            </a:r>
            <a:endParaRPr b="0" i="0" sz="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Árboles</a:t>
            </a:r>
            <a:endParaRPr b="0" i="0" sz="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2"/>
          <p:cNvSpPr/>
          <p:nvPr/>
        </p:nvSpPr>
        <p:spPr>
          <a:xfrm>
            <a:off x="169336" y="3775486"/>
            <a:ext cx="2301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0,56  </a:t>
            </a:r>
            <a:r>
              <a:rPr b="1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(Meta= 1)</a:t>
            </a:r>
            <a:endParaRPr b="0" i="0" sz="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Árboles por cada 3 hab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160424" y="1113325"/>
            <a:ext cx="25941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¿DÓNDE VIVIMOS?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2"/>
          <p:cNvSpPr/>
          <p:nvPr/>
        </p:nvSpPr>
        <p:spPr>
          <a:xfrm>
            <a:off x="555158" y="4407813"/>
            <a:ext cx="220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Habitantes/ha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570226" y="5312901"/>
            <a:ext cx="389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9,616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Árboles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2"/>
          <p:cNvSpPr/>
          <p:nvPr/>
        </p:nvSpPr>
        <p:spPr>
          <a:xfrm>
            <a:off x="585294" y="6145469"/>
            <a:ext cx="389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0,11 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(Meta=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Árboles por cada 3 hab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2"/>
          <p:cNvSpPr/>
          <p:nvPr/>
        </p:nvSpPr>
        <p:spPr>
          <a:xfrm rot="-1365989">
            <a:off x="7601170" y="2263837"/>
            <a:ext cx="1055103" cy="139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CORREDOR FERREO DEL SUR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2"/>
          <p:cNvSpPr/>
          <p:nvPr/>
        </p:nvSpPr>
        <p:spPr>
          <a:xfrm rot="2464">
            <a:off x="5439775" y="769500"/>
            <a:ext cx="418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INEM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/>
          <p:nvPr/>
        </p:nvSpPr>
        <p:spPr>
          <a:xfrm rot="-6258208">
            <a:off x="8398258" y="1467561"/>
            <a:ext cx="717646" cy="192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RIO FUCHA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1dde9bd6ffe_3_0"/>
          <p:cNvPicPr preferRelativeResize="0"/>
          <p:nvPr/>
        </p:nvPicPr>
        <p:blipFill rotWithShape="1">
          <a:blip r:embed="rId3">
            <a:alphaModFix/>
          </a:blip>
          <a:srcRect b="7227" l="14343" r="22098" t="3533"/>
          <a:stretch/>
        </p:blipFill>
        <p:spPr>
          <a:xfrm>
            <a:off x="4309440" y="0"/>
            <a:ext cx="4834560" cy="4392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low confidence" id="249" name="Google Shape;249;g1dde9bd6ffe_3_0"/>
          <p:cNvPicPr preferRelativeResize="0"/>
          <p:nvPr/>
        </p:nvPicPr>
        <p:blipFill rotWithShape="1">
          <a:blip r:embed="rId4">
            <a:alphaModFix/>
          </a:blip>
          <a:srcRect b="0" l="0" r="0" t="83676"/>
          <a:stretch/>
        </p:blipFill>
        <p:spPr>
          <a:xfrm>
            <a:off x="0" y="4392234"/>
            <a:ext cx="9143998" cy="751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sdp3_Mesa de trabajo 1.png" id="250" name="Google Shape;250;g1dde9bd6ffe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5947" y="3870523"/>
            <a:ext cx="2136150" cy="64806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dde9bd6ffe_3_0"/>
          <p:cNvSpPr/>
          <p:nvPr/>
        </p:nvSpPr>
        <p:spPr>
          <a:xfrm>
            <a:off x="-1275650" y="252200"/>
            <a:ext cx="6285900" cy="792000"/>
          </a:xfrm>
          <a:prstGeom prst="roundRect">
            <a:avLst>
              <a:gd fmla="val 50000" name="adj"/>
            </a:avLst>
          </a:prstGeom>
          <a:solidFill>
            <a:srgbClr val="2A782D"/>
          </a:solidFill>
          <a:ln>
            <a:noFill/>
          </a:ln>
        </p:spPr>
        <p:txBody>
          <a:bodyPr anchorCtr="0" anchor="ctr" bIns="45700" lIns="540000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¿QUE HAY EN UPL KENNEDY?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dde9bd6ffe_3_0"/>
          <p:cNvSpPr/>
          <p:nvPr/>
        </p:nvSpPr>
        <p:spPr>
          <a:xfrm rot="4470">
            <a:off x="5418325" y="2364150"/>
            <a:ext cx="4614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TIMIZA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dde9bd6ffe_3_0"/>
          <p:cNvSpPr/>
          <p:nvPr/>
        </p:nvSpPr>
        <p:spPr>
          <a:xfrm rot="2464">
            <a:off x="7463500" y="1005875"/>
            <a:ext cx="418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TECHO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1dde9bd6ffe_3_0"/>
          <p:cNvSpPr/>
          <p:nvPr/>
        </p:nvSpPr>
        <p:spPr>
          <a:xfrm rot="257573">
            <a:off x="7004900" y="200777"/>
            <a:ext cx="1034001" cy="139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DE LAS AMÉRICAS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1dde9bd6ffe_3_0"/>
          <p:cNvSpPr/>
          <p:nvPr/>
        </p:nvSpPr>
        <p:spPr>
          <a:xfrm rot="-2837105">
            <a:off x="4669507" y="672322"/>
            <a:ext cx="1053437" cy="197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AGOBERTO MEJIA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1dde9bd6ffe_3_0"/>
          <p:cNvSpPr/>
          <p:nvPr/>
        </p:nvSpPr>
        <p:spPr>
          <a:xfrm rot="-5149261">
            <a:off x="4241096" y="2745090"/>
            <a:ext cx="1337957" cy="182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CIUDAD DE VILLAVICENCIO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1dde9bd6ffe_3_0"/>
          <p:cNvSpPr/>
          <p:nvPr/>
        </p:nvSpPr>
        <p:spPr>
          <a:xfrm rot="-3391869">
            <a:off x="7568205" y="3098094"/>
            <a:ext cx="560307" cy="182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68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1dde9bd6ffe_3_0"/>
          <p:cNvSpPr/>
          <p:nvPr/>
        </p:nvSpPr>
        <p:spPr>
          <a:xfrm rot="-144784">
            <a:off x="6183015" y="3630855"/>
            <a:ext cx="712532" cy="182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AUTOPISTA SUR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dde9bd6ffe_3_0"/>
          <p:cNvSpPr/>
          <p:nvPr/>
        </p:nvSpPr>
        <p:spPr>
          <a:xfrm rot="5278">
            <a:off x="5050025" y="2905800"/>
            <a:ext cx="586201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HUMEDAL TINGUA AZUL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dde9bd6ffe_3_0"/>
          <p:cNvSpPr/>
          <p:nvPr/>
        </p:nvSpPr>
        <p:spPr>
          <a:xfrm rot="-696007">
            <a:off x="5506531" y="1494056"/>
            <a:ext cx="1033918" cy="139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1 MAYO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dde9bd6ffe_3_0"/>
          <p:cNvSpPr/>
          <p:nvPr/>
        </p:nvSpPr>
        <p:spPr>
          <a:xfrm rot="-4685026">
            <a:off x="6505792" y="2414874"/>
            <a:ext cx="706116" cy="139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AVENIDA BOYACA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dde9bd6ffe_3_0"/>
          <p:cNvSpPr/>
          <p:nvPr/>
        </p:nvSpPr>
        <p:spPr>
          <a:xfrm>
            <a:off x="555158" y="4407813"/>
            <a:ext cx="220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Habitantes/ha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dde9bd6ffe_3_0"/>
          <p:cNvSpPr/>
          <p:nvPr/>
        </p:nvSpPr>
        <p:spPr>
          <a:xfrm>
            <a:off x="570226" y="5312901"/>
            <a:ext cx="389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9,616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Árboles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dde9bd6ffe_3_0"/>
          <p:cNvSpPr/>
          <p:nvPr/>
        </p:nvSpPr>
        <p:spPr>
          <a:xfrm>
            <a:off x="585294" y="6145469"/>
            <a:ext cx="389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0,11 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(Meta=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Árboles por cada 3 hab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dde9bd6ffe_3_0"/>
          <p:cNvSpPr/>
          <p:nvPr/>
        </p:nvSpPr>
        <p:spPr>
          <a:xfrm rot="-1365989">
            <a:off x="7601170" y="2263837"/>
            <a:ext cx="1055103" cy="139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CORREDOR FERREO DEL SUR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dde9bd6ffe_3_0"/>
          <p:cNvSpPr/>
          <p:nvPr/>
        </p:nvSpPr>
        <p:spPr>
          <a:xfrm rot="2464">
            <a:off x="5439775" y="769500"/>
            <a:ext cx="418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INEM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dde9bd6ffe_3_0"/>
          <p:cNvSpPr/>
          <p:nvPr/>
        </p:nvSpPr>
        <p:spPr>
          <a:xfrm rot="-6258208">
            <a:off x="8398258" y="1467561"/>
            <a:ext cx="717646" cy="192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b="1" i="0" lang="en-US" sz="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RIO FUCHA</a:t>
            </a:r>
            <a:endParaRPr b="1" i="0" sz="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dde9bd6ffe_3_0"/>
          <p:cNvSpPr/>
          <p:nvPr/>
        </p:nvSpPr>
        <p:spPr>
          <a:xfrm>
            <a:off x="174650" y="1084426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dde9bd6ffe_3_0"/>
          <p:cNvSpPr/>
          <p:nvPr/>
        </p:nvSpPr>
        <p:spPr>
          <a:xfrm>
            <a:off x="174650" y="1500731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dde9bd6ffe_3_0"/>
          <p:cNvSpPr/>
          <p:nvPr/>
        </p:nvSpPr>
        <p:spPr>
          <a:xfrm>
            <a:off x="174650" y="1917037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1dde9bd6ffe_3_0"/>
          <p:cNvSpPr/>
          <p:nvPr/>
        </p:nvSpPr>
        <p:spPr>
          <a:xfrm>
            <a:off x="174650" y="2333342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dde9bd6ffe_3_0"/>
          <p:cNvSpPr/>
          <p:nvPr/>
        </p:nvSpPr>
        <p:spPr>
          <a:xfrm>
            <a:off x="174650" y="2749647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dde9bd6ffe_3_0"/>
          <p:cNvSpPr/>
          <p:nvPr/>
        </p:nvSpPr>
        <p:spPr>
          <a:xfrm>
            <a:off x="174650" y="3165953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dde9bd6ffe_3_0"/>
          <p:cNvSpPr/>
          <p:nvPr/>
        </p:nvSpPr>
        <p:spPr>
          <a:xfrm>
            <a:off x="174650" y="3582258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dde9bd6ffe_3_0"/>
          <p:cNvSpPr/>
          <p:nvPr/>
        </p:nvSpPr>
        <p:spPr>
          <a:xfrm>
            <a:off x="174650" y="3998563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dde9bd6ffe_3_0"/>
          <p:cNvSpPr txBox="1"/>
          <p:nvPr/>
        </p:nvSpPr>
        <p:spPr>
          <a:xfrm>
            <a:off x="555150" y="1024275"/>
            <a:ext cx="171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INEM 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dde9bd6ffe_3_0"/>
          <p:cNvSpPr txBox="1"/>
          <p:nvPr/>
        </p:nvSpPr>
        <p:spPr>
          <a:xfrm>
            <a:off x="555150" y="1440575"/>
            <a:ext cx="171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BANDERAS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dde9bd6ffe_3_0"/>
          <p:cNvSpPr txBox="1"/>
          <p:nvPr/>
        </p:nvSpPr>
        <p:spPr>
          <a:xfrm>
            <a:off x="555150" y="1856875"/>
            <a:ext cx="37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TIMIZA / HUMEDAL TINGUA AZUL/RIO TUNJUELO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dde9bd6ffe_3_0"/>
          <p:cNvSpPr txBox="1"/>
          <p:nvPr/>
        </p:nvSpPr>
        <p:spPr>
          <a:xfrm>
            <a:off x="555150" y="2273175"/>
            <a:ext cx="345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TECHO / PLAZA DE LAS AMÉRICAS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dde9bd6ffe_3_0"/>
          <p:cNvSpPr txBox="1"/>
          <p:nvPr/>
        </p:nvSpPr>
        <p:spPr>
          <a:xfrm>
            <a:off x="555150" y="2708250"/>
            <a:ext cx="345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PARQUE LA IGUALDAD/ RIO FUCHA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dde9bd6ffe_3_0"/>
          <p:cNvSpPr txBox="1"/>
          <p:nvPr/>
        </p:nvSpPr>
        <p:spPr>
          <a:xfrm>
            <a:off x="555150" y="3124550"/>
            <a:ext cx="345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BARRIO CARVAJAL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1dde9bd6ffe_3_0"/>
          <p:cNvSpPr txBox="1"/>
          <p:nvPr/>
        </p:nvSpPr>
        <p:spPr>
          <a:xfrm>
            <a:off x="555150" y="3550238"/>
            <a:ext cx="345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ZONA INDUSTRIAL-QUALA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1dde9bd6ffe_3_0"/>
          <p:cNvSpPr txBox="1"/>
          <p:nvPr/>
        </p:nvSpPr>
        <p:spPr>
          <a:xfrm>
            <a:off x="555150" y="3971225"/>
            <a:ext cx="345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CIUDAD KENNEDY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1dde9bd6ffe_3_0"/>
          <p:cNvSpPr/>
          <p:nvPr/>
        </p:nvSpPr>
        <p:spPr>
          <a:xfrm>
            <a:off x="5346225" y="566751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dde9bd6ffe_3_0"/>
          <p:cNvSpPr/>
          <p:nvPr/>
        </p:nvSpPr>
        <p:spPr>
          <a:xfrm>
            <a:off x="6173662" y="162269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dde9bd6ffe_3_0"/>
          <p:cNvSpPr/>
          <p:nvPr/>
        </p:nvSpPr>
        <p:spPr>
          <a:xfrm>
            <a:off x="5346225" y="2537149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1dde9bd6ffe_3_0"/>
          <p:cNvSpPr/>
          <p:nvPr/>
        </p:nvSpPr>
        <p:spPr>
          <a:xfrm>
            <a:off x="7617650" y="1225442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dde9bd6ffe_3_0"/>
          <p:cNvSpPr/>
          <p:nvPr/>
        </p:nvSpPr>
        <p:spPr>
          <a:xfrm>
            <a:off x="8141200" y="566747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dde9bd6ffe_3_0"/>
          <p:cNvSpPr/>
          <p:nvPr/>
        </p:nvSpPr>
        <p:spPr>
          <a:xfrm>
            <a:off x="7183600" y="1984603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dde9bd6ffe_3_0"/>
          <p:cNvSpPr/>
          <p:nvPr/>
        </p:nvSpPr>
        <p:spPr>
          <a:xfrm>
            <a:off x="7110300" y="3270358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dde9bd6ffe_3_0"/>
          <p:cNvSpPr/>
          <p:nvPr/>
        </p:nvSpPr>
        <p:spPr>
          <a:xfrm>
            <a:off x="6034100" y="1144563"/>
            <a:ext cx="279900" cy="2799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296" name="Google Shape;296;p26"/>
          <p:cNvPicPr preferRelativeResize="0"/>
          <p:nvPr/>
        </p:nvPicPr>
        <p:blipFill rotWithShape="1">
          <a:blip r:embed="rId3">
            <a:alphaModFix/>
          </a:blip>
          <a:srcRect b="0" l="0" r="0" t="83676"/>
          <a:stretch/>
        </p:blipFill>
        <p:spPr>
          <a:xfrm>
            <a:off x="0" y="4392235"/>
            <a:ext cx="9144000" cy="75126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6"/>
          <p:cNvSpPr/>
          <p:nvPr/>
        </p:nvSpPr>
        <p:spPr>
          <a:xfrm>
            <a:off x="3780090" y="549181"/>
            <a:ext cx="3956040" cy="1125286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5"/>
              <a:buFont typeface="Arial"/>
              <a:buNone/>
            </a:pPr>
            <a:r>
              <a:rPr b="1" i="0" lang="en-US" sz="14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ciudad donde </a:t>
            </a:r>
            <a:r>
              <a:rPr b="1" i="0" lang="en-US" sz="1425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los tiempos </a:t>
            </a:r>
            <a:r>
              <a:rPr b="1" i="0" lang="en-US" sz="14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b="1" i="0" lang="en-US" sz="1425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desplazamiento</a:t>
            </a:r>
            <a:r>
              <a:rPr b="1" i="0" lang="en-US" sz="14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para realizar actividades cotidianas del cuidado, ocio, cultura, recreación y empleo, no supera los </a:t>
            </a:r>
            <a:r>
              <a:rPr b="1" i="0" lang="en-US" sz="1425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30 minutos</a:t>
            </a:r>
            <a:r>
              <a:rPr b="1" i="0" lang="en-US" sz="14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bien sea caminando, en bicicleta o en transporte público. </a:t>
            </a:r>
            <a:endParaRPr b="0" i="0" sz="142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-1042200" y="521460"/>
            <a:ext cx="4611060" cy="1064340"/>
          </a:xfrm>
          <a:prstGeom prst="roundRect">
            <a:avLst>
              <a:gd fmla="val 50000" name="adj"/>
            </a:avLst>
          </a:prstGeom>
          <a:solidFill>
            <a:srgbClr val="2A782D"/>
          </a:solidFill>
          <a:ln>
            <a:noFill/>
          </a:ln>
        </p:spPr>
        <p:txBody>
          <a:bodyPr anchorCtr="0" anchor="ctr" bIns="34275" lIns="40500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¿QUÉ ES UN TERRITORIO DE PROXIMIDAD?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1667370" y="2021610"/>
            <a:ext cx="1852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ciudad que nos </a:t>
            </a:r>
            <a:r>
              <a:rPr b="1" i="0" lang="en-US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acerca a la naturaleza</a:t>
            </a:r>
            <a:endParaRPr b="1" i="0" sz="15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1667370" y="2849890"/>
            <a:ext cx="1852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ciudad más </a:t>
            </a:r>
            <a:r>
              <a:rPr b="1" i="0" lang="en-US" sz="15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accesible y sostenible</a:t>
            </a:r>
            <a:endParaRPr b="1" i="0" sz="15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5255575" y="3051013"/>
            <a:ext cx="2326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ciudad dinámica que nos acerca a </a:t>
            </a:r>
            <a:r>
              <a:rPr b="1" i="0" lang="en-US" sz="15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servicios</a:t>
            </a: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fuentes de </a:t>
            </a:r>
            <a:r>
              <a:rPr b="1" i="0" lang="en-US" sz="15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empleo</a:t>
            </a: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5255574" y="2021050"/>
            <a:ext cx="3022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ciudad que nos acerca a nuestra </a:t>
            </a:r>
            <a:r>
              <a:rPr b="1" i="0" lang="en-US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historia </a:t>
            </a: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nos da </a:t>
            </a:r>
            <a:r>
              <a:rPr b="1" i="0" lang="en-US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sentido de pertenencia</a:t>
            </a:r>
            <a:endParaRPr b="1" i="0" sz="1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1667375" y="3678200"/>
            <a:ext cx="274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ciudad que nos acerca a las </a:t>
            </a:r>
            <a:r>
              <a:rPr b="1" i="0" lang="en-US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instituciones </a:t>
            </a: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que </a:t>
            </a:r>
            <a:r>
              <a:rPr b="1" i="0" lang="en-US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nos cuida</a:t>
            </a:r>
            <a:endParaRPr b="1" i="0" sz="15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4655" y="3037817"/>
            <a:ext cx="772470" cy="81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690" y="3536307"/>
            <a:ext cx="726840" cy="76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4645" y="1903163"/>
            <a:ext cx="726840" cy="76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710" y="1935480"/>
            <a:ext cx="662850" cy="6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4690" y="2770692"/>
            <a:ext cx="662850" cy="69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26"/>
          <p:cNvCxnSpPr/>
          <p:nvPr/>
        </p:nvCxnSpPr>
        <p:spPr>
          <a:xfrm>
            <a:off x="265950" y="4370490"/>
            <a:ext cx="8598420" cy="27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310" name="Google Shape;310;p26"/>
          <p:cNvGrpSpPr/>
          <p:nvPr/>
        </p:nvGrpSpPr>
        <p:grpSpPr>
          <a:xfrm>
            <a:off x="7779510" y="534600"/>
            <a:ext cx="944730" cy="944730"/>
            <a:chOff x="10372680" y="712800"/>
            <a:chExt cx="1259640" cy="1259640"/>
          </a:xfrm>
        </p:grpSpPr>
        <p:sp>
          <p:nvSpPr>
            <p:cNvPr id="311" name="Google Shape;311;p26"/>
            <p:cNvSpPr/>
            <p:nvPr/>
          </p:nvSpPr>
          <p:spPr>
            <a:xfrm>
              <a:off x="10541520" y="738720"/>
              <a:ext cx="886320" cy="923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50"/>
                <a:buFont typeface="Arial"/>
                <a:buNone/>
              </a:pPr>
              <a:r>
                <a:rPr b="1" i="0" lang="en-US" sz="4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endParaRPr b="0" i="0" sz="4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10518480" y="1474200"/>
              <a:ext cx="932040" cy="3385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Minutos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0372680" y="712800"/>
              <a:ext cx="1259640" cy="1259640"/>
            </a:xfrm>
            <a:prstGeom prst="ellipse">
              <a:avLst/>
            </a:prstGeom>
            <a:noFill/>
            <a:ln cap="flat" cmpd="sng" w="57150">
              <a:solidFill>
                <a:srgbClr val="11811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highlight>
                  <a:srgbClr val="1181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318" name="Google Shape;318;p25"/>
          <p:cNvPicPr preferRelativeResize="0"/>
          <p:nvPr/>
        </p:nvPicPr>
        <p:blipFill rotWithShape="1">
          <a:blip r:embed="rId3">
            <a:alphaModFix/>
          </a:blip>
          <a:srcRect b="0" l="0" r="0" t="83676"/>
          <a:stretch/>
        </p:blipFill>
        <p:spPr>
          <a:xfrm>
            <a:off x="0" y="4392234"/>
            <a:ext cx="9144000" cy="7512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sdp3_Mesa de trabajo 1.png" id="319" name="Google Shape;31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947" y="3870523"/>
            <a:ext cx="2136147" cy="64806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5"/>
          <p:cNvSpPr/>
          <p:nvPr/>
        </p:nvSpPr>
        <p:spPr>
          <a:xfrm>
            <a:off x="-1275650" y="191900"/>
            <a:ext cx="6073800" cy="1095000"/>
          </a:xfrm>
          <a:prstGeom prst="roundRect">
            <a:avLst>
              <a:gd fmla="val 50000" name="adj"/>
            </a:avLst>
          </a:prstGeom>
          <a:solidFill>
            <a:srgbClr val="2A782D"/>
          </a:solidFill>
          <a:ln>
            <a:noFill/>
          </a:ln>
        </p:spPr>
        <p:txBody>
          <a:bodyPr anchorCtr="0" anchor="ctr" bIns="45700" lIns="540000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ACTIVIDAD EN MESAS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Diálogo inicial sobre la proximidad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1900" y="1492502"/>
            <a:ext cx="1029960" cy="108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98154" y="1537824"/>
            <a:ext cx="969120" cy="102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6839" y="1534323"/>
            <a:ext cx="969120" cy="102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45688" y="1580043"/>
            <a:ext cx="883800" cy="9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67839" y="1580043"/>
            <a:ext cx="883800" cy="93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25"/>
          <p:cNvCxnSpPr/>
          <p:nvPr/>
        </p:nvCxnSpPr>
        <p:spPr>
          <a:xfrm>
            <a:off x="354600" y="5827320"/>
            <a:ext cx="11464560" cy="36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327" name="Google Shape;327;p25"/>
          <p:cNvGrpSpPr/>
          <p:nvPr/>
        </p:nvGrpSpPr>
        <p:grpSpPr>
          <a:xfrm>
            <a:off x="7257310" y="122547"/>
            <a:ext cx="1259640" cy="1259640"/>
            <a:chOff x="9461520" y="982440"/>
            <a:chExt cx="1259640" cy="1259640"/>
          </a:xfrm>
        </p:grpSpPr>
        <p:sp>
          <p:nvSpPr>
            <p:cNvPr id="328" name="Google Shape;328;p25"/>
            <p:cNvSpPr/>
            <p:nvPr/>
          </p:nvSpPr>
          <p:spPr>
            <a:xfrm>
              <a:off x="9630360" y="1008360"/>
              <a:ext cx="886320" cy="923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b="1" i="0" lang="en-US" sz="5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endPara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9607680" y="1743840"/>
              <a:ext cx="932040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Minutos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9461520" y="982440"/>
              <a:ext cx="1259640" cy="1259640"/>
            </a:xfrm>
            <a:prstGeom prst="ellipse">
              <a:avLst/>
            </a:prstGeom>
            <a:noFill/>
            <a:ln cap="flat" cmpd="sng" w="57150">
              <a:solidFill>
                <a:srgbClr val="2A782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25"/>
          <p:cNvGrpSpPr/>
          <p:nvPr/>
        </p:nvGrpSpPr>
        <p:grpSpPr>
          <a:xfrm>
            <a:off x="5450290" y="96627"/>
            <a:ext cx="1259640" cy="1259640"/>
            <a:chOff x="7039800" y="982440"/>
            <a:chExt cx="1259640" cy="1259640"/>
          </a:xfrm>
        </p:grpSpPr>
        <p:sp>
          <p:nvSpPr>
            <p:cNvPr id="332" name="Google Shape;332;p25"/>
            <p:cNvSpPr/>
            <p:nvPr/>
          </p:nvSpPr>
          <p:spPr>
            <a:xfrm>
              <a:off x="7208640" y="1008360"/>
              <a:ext cx="886320" cy="923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b="1" i="0" lang="en-US" sz="5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185960" y="1743840"/>
              <a:ext cx="932040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Minutos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7039800" y="982440"/>
              <a:ext cx="1259640" cy="1259640"/>
            </a:xfrm>
            <a:prstGeom prst="ellipse">
              <a:avLst/>
            </a:prstGeom>
            <a:noFill/>
            <a:ln cap="flat" cmpd="sng" w="57150">
              <a:solidFill>
                <a:srgbClr val="2A782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25"/>
          <p:cNvSpPr/>
          <p:nvPr/>
        </p:nvSpPr>
        <p:spPr>
          <a:xfrm>
            <a:off x="131906" y="2718241"/>
            <a:ext cx="8765909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puedes hacer en 15 o 30 minutos en tu vida cotidiana o en tu barrio?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no puedes hacer en 15 o 30 minutos 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te gustaría poder hacer en 15 o 30 minutos 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sdp3_Mesa de trabajo 1.png" id="340" name="Google Shape;3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5947" y="3870523"/>
            <a:ext cx="2136147" cy="64806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7"/>
          <p:cNvSpPr/>
          <p:nvPr/>
        </p:nvSpPr>
        <p:spPr>
          <a:xfrm>
            <a:off x="-1541808" y="0"/>
            <a:ext cx="5886360" cy="832320"/>
          </a:xfrm>
          <a:prstGeom prst="roundRect">
            <a:avLst>
              <a:gd fmla="val 50000" name="adj"/>
            </a:avLst>
          </a:prstGeom>
          <a:solidFill>
            <a:srgbClr val="2A782D"/>
          </a:solidFill>
          <a:ln>
            <a:noFill/>
          </a:ln>
        </p:spPr>
        <p:txBody>
          <a:bodyPr anchorCtr="0" anchor="ctr" bIns="45700" lIns="540000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MESAS DE CO-CREACIÓN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269675" y="1075425"/>
            <a:ext cx="88743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Oportunidades de la escala local y la proximidad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IDEAR EL FUTURO: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 escala local se enfoca en la </a:t>
            </a:r>
            <a:r>
              <a:rPr b="1" i="0" lang="en-US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calidad de vida acercando servicios del día-a-día. </a:t>
            </a:r>
            <a:endParaRPr b="1" i="0" sz="15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oportunidades aterrizan los grandes proyectos a la proximidad para: </a:t>
            </a:r>
            <a:r>
              <a:rPr b="1" i="0" lang="en-US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reverdecer, el cuidado, la reactivación económica, la movilidad sostenible, identidad y patrimonio</a:t>
            </a: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(mesas por pilar).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Co-crear: Conocer y aprovechar las oportunidades para identificar proyectos INTEGRALES.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Construcción conjunta de un decálogo de condiciones que deben ser atendidas para la formulación de las directrices de las AE.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por mesa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Co-creado con oportunidades de proximidad y directrices para AE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&#10;&#10;Description automatically generated with low confidence" id="343" name="Google Shape;343;p27"/>
          <p:cNvPicPr preferRelativeResize="0"/>
          <p:nvPr/>
        </p:nvPicPr>
        <p:blipFill rotWithShape="1">
          <a:blip r:embed="rId4">
            <a:alphaModFix/>
          </a:blip>
          <a:srcRect b="0" l="0" r="0" t="83676"/>
          <a:stretch/>
        </p:blipFill>
        <p:spPr>
          <a:xfrm>
            <a:off x="0" y="4495437"/>
            <a:ext cx="9143998" cy="64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8"/>
          <p:cNvPicPr preferRelativeResize="0"/>
          <p:nvPr/>
        </p:nvPicPr>
        <p:blipFill rotWithShape="1">
          <a:blip r:embed="rId3">
            <a:alphaModFix amt="74000"/>
          </a:blip>
          <a:srcRect b="7227" l="14343" r="22098" t="3533"/>
          <a:stretch/>
        </p:blipFill>
        <p:spPr>
          <a:xfrm>
            <a:off x="4195857" y="0"/>
            <a:ext cx="4948142" cy="4495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low confidence" id="349" name="Google Shape;349;p28"/>
          <p:cNvPicPr preferRelativeResize="0"/>
          <p:nvPr/>
        </p:nvPicPr>
        <p:blipFill rotWithShape="1">
          <a:blip r:embed="rId4">
            <a:alphaModFix/>
          </a:blip>
          <a:srcRect b="0" l="0" r="0" t="83676"/>
          <a:stretch/>
        </p:blipFill>
        <p:spPr>
          <a:xfrm>
            <a:off x="0" y="4495437"/>
            <a:ext cx="9144000" cy="648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sdp3_Mesa de trabajo 1.png" id="350" name="Google Shape;35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5947" y="3870523"/>
            <a:ext cx="2136147" cy="64806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8"/>
          <p:cNvSpPr/>
          <p:nvPr/>
        </p:nvSpPr>
        <p:spPr>
          <a:xfrm>
            <a:off x="-811800" y="255600"/>
            <a:ext cx="5383800" cy="832200"/>
          </a:xfrm>
          <a:prstGeom prst="roundRect">
            <a:avLst>
              <a:gd fmla="val 50000" name="adj"/>
            </a:avLst>
          </a:prstGeom>
          <a:solidFill>
            <a:srgbClr val="2A782D"/>
          </a:solidFill>
          <a:ln>
            <a:noFill/>
          </a:ln>
        </p:spPr>
        <p:txBody>
          <a:bodyPr anchorCtr="0" anchor="ctr" bIns="45700" lIns="540000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¿DE DÓNDE NACEN LAS OPORTUNIDADES?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PARTICIPACIÓN + POT!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1600941" y="1623236"/>
            <a:ext cx="22245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 2021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CLG KENNEDY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 DE CAMPO ALCALDÍA DE KENNEDY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RECORRIDOS TÉCNICOS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DERIVA KENNEDY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bre parado junto a un grupo de personas en un parque&#10;&#10;Descripción generada automáticamente" id="353" name="Google Shape;35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74" y="1115399"/>
            <a:ext cx="1431598" cy="1073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grupo de personas caminando en la calle&#10;&#10;Descripción generada automáticamente con confianza media" id="354" name="Google Shape;35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74" y="3394246"/>
            <a:ext cx="1431598" cy="1073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ificio con letrero en frente y tienda al lado de un río&#10;&#10;Descripción generada automáticamente con confianza baja" id="355" name="Google Shape;35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78" y="2298979"/>
            <a:ext cx="1431598" cy="1040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28"/>
          <p:cNvCxnSpPr/>
          <p:nvPr/>
        </p:nvCxnSpPr>
        <p:spPr>
          <a:xfrm flipH="1">
            <a:off x="5577000" y="2216425"/>
            <a:ext cx="3226800" cy="1360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28"/>
          <p:cNvSpPr/>
          <p:nvPr/>
        </p:nvSpPr>
        <p:spPr>
          <a:xfrm rot="606699">
            <a:off x="7463421" y="866698"/>
            <a:ext cx="278526" cy="53367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4213136" y="2189303"/>
            <a:ext cx="2429425" cy="1614675"/>
          </a:xfrm>
          <a:custGeom>
            <a:rect b="b" l="l" r="r" t="t"/>
            <a:pathLst>
              <a:path extrusionOk="0" h="64587" w="97177">
                <a:moveTo>
                  <a:pt x="23633" y="15105"/>
                </a:moveTo>
                <a:cubicBezTo>
                  <a:pt x="26803" y="15897"/>
                  <a:pt x="30395" y="16506"/>
                  <a:pt x="32705" y="18816"/>
                </a:cubicBezTo>
                <a:cubicBezTo>
                  <a:pt x="35189" y="21300"/>
                  <a:pt x="38855" y="26126"/>
                  <a:pt x="41777" y="24177"/>
                </a:cubicBezTo>
                <a:cubicBezTo>
                  <a:pt x="43585" y="22971"/>
                  <a:pt x="44809" y="19935"/>
                  <a:pt x="43838" y="17991"/>
                </a:cubicBezTo>
                <a:cubicBezTo>
                  <a:pt x="42339" y="14989"/>
                  <a:pt x="38065" y="13100"/>
                  <a:pt x="38065" y="9744"/>
                </a:cubicBezTo>
                <a:cubicBezTo>
                  <a:pt x="38065" y="7682"/>
                  <a:pt x="41246" y="7094"/>
                  <a:pt x="43014" y="6033"/>
                </a:cubicBezTo>
                <a:cubicBezTo>
                  <a:pt x="46289" y="4068"/>
                  <a:pt x="49165" y="1009"/>
                  <a:pt x="52910" y="260"/>
                </a:cubicBezTo>
                <a:cubicBezTo>
                  <a:pt x="63310" y="-1819"/>
                  <a:pt x="66931" y="16957"/>
                  <a:pt x="76415" y="21702"/>
                </a:cubicBezTo>
                <a:cubicBezTo>
                  <a:pt x="81666" y="24329"/>
                  <a:pt x="87449" y="16754"/>
                  <a:pt x="93321" y="16754"/>
                </a:cubicBezTo>
                <a:cubicBezTo>
                  <a:pt x="94888" y="16754"/>
                  <a:pt x="97614" y="18186"/>
                  <a:pt x="97032" y="19641"/>
                </a:cubicBezTo>
                <a:cubicBezTo>
                  <a:pt x="94047" y="27111"/>
                  <a:pt x="81828" y="28231"/>
                  <a:pt x="73940" y="26651"/>
                </a:cubicBezTo>
                <a:cubicBezTo>
                  <a:pt x="66249" y="25110"/>
                  <a:pt x="58459" y="20214"/>
                  <a:pt x="50849" y="22115"/>
                </a:cubicBezTo>
                <a:cubicBezTo>
                  <a:pt x="48486" y="22705"/>
                  <a:pt x="48197" y="26762"/>
                  <a:pt x="48787" y="29125"/>
                </a:cubicBezTo>
                <a:cubicBezTo>
                  <a:pt x="50301" y="35186"/>
                  <a:pt x="58801" y="36665"/>
                  <a:pt x="63219" y="41083"/>
                </a:cubicBezTo>
                <a:cubicBezTo>
                  <a:pt x="66566" y="44430"/>
                  <a:pt x="66059" y="50517"/>
                  <a:pt x="69405" y="53866"/>
                </a:cubicBezTo>
                <a:cubicBezTo>
                  <a:pt x="72085" y="56548"/>
                  <a:pt x="75956" y="58310"/>
                  <a:pt x="77652" y="61701"/>
                </a:cubicBezTo>
                <a:cubicBezTo>
                  <a:pt x="78099" y="62596"/>
                  <a:pt x="77828" y="64587"/>
                  <a:pt x="76827" y="64587"/>
                </a:cubicBezTo>
                <a:cubicBezTo>
                  <a:pt x="74395" y="64587"/>
                  <a:pt x="73598" y="60947"/>
                  <a:pt x="71879" y="59227"/>
                </a:cubicBezTo>
                <a:cubicBezTo>
                  <a:pt x="64940" y="52283"/>
                  <a:pt x="60786" y="40575"/>
                  <a:pt x="51261" y="38197"/>
                </a:cubicBezTo>
                <a:cubicBezTo>
                  <a:pt x="47283" y="37204"/>
                  <a:pt x="43110" y="42606"/>
                  <a:pt x="39303" y="41083"/>
                </a:cubicBezTo>
                <a:cubicBezTo>
                  <a:pt x="31227" y="37852"/>
                  <a:pt x="25473" y="29588"/>
                  <a:pt x="17035" y="27475"/>
                </a:cubicBezTo>
                <a:cubicBezTo>
                  <a:pt x="15662" y="27131"/>
                  <a:pt x="14697" y="29194"/>
                  <a:pt x="13324" y="29537"/>
                </a:cubicBezTo>
                <a:cubicBezTo>
                  <a:pt x="9528" y="30485"/>
                  <a:pt x="5689" y="31498"/>
                  <a:pt x="2190" y="33248"/>
                </a:cubicBezTo>
                <a:cubicBezTo>
                  <a:pt x="1563" y="33561"/>
                  <a:pt x="299" y="33516"/>
                  <a:pt x="129" y="32836"/>
                </a:cubicBezTo>
                <a:cubicBezTo>
                  <a:pt x="-899" y="28717"/>
                  <a:pt x="8260" y="29653"/>
                  <a:pt x="11262" y="26651"/>
                </a:cubicBezTo>
                <a:cubicBezTo>
                  <a:pt x="15322" y="22591"/>
                  <a:pt x="18303" y="15105"/>
                  <a:pt x="24045" y="15105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8369655" y="103100"/>
            <a:ext cx="815575" cy="2608150"/>
          </a:xfrm>
          <a:custGeom>
            <a:rect b="b" l="l" r="r" t="t"/>
            <a:pathLst>
              <a:path extrusionOk="0" h="104326" w="32623">
                <a:moveTo>
                  <a:pt x="3346" y="0"/>
                </a:moveTo>
                <a:cubicBezTo>
                  <a:pt x="3346" y="8713"/>
                  <a:pt x="-1247" y="17434"/>
                  <a:pt x="460" y="25978"/>
                </a:cubicBezTo>
                <a:cubicBezTo>
                  <a:pt x="2172" y="34546"/>
                  <a:pt x="7001" y="42242"/>
                  <a:pt x="9119" y="50719"/>
                </a:cubicBezTo>
                <a:cubicBezTo>
                  <a:pt x="10221" y="55128"/>
                  <a:pt x="8843" y="59918"/>
                  <a:pt x="9944" y="64327"/>
                </a:cubicBezTo>
                <a:cubicBezTo>
                  <a:pt x="11733" y="71490"/>
                  <a:pt x="16867" y="77377"/>
                  <a:pt x="20665" y="83708"/>
                </a:cubicBezTo>
                <a:cubicBezTo>
                  <a:pt x="24752" y="90521"/>
                  <a:pt x="27009" y="98705"/>
                  <a:pt x="32623" y="104326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5195700" y="649450"/>
            <a:ext cx="628825" cy="494850"/>
          </a:xfrm>
          <a:custGeom>
            <a:rect b="b" l="l" r="r" t="t"/>
            <a:pathLst>
              <a:path extrusionOk="0" h="19794" w="25153">
                <a:moveTo>
                  <a:pt x="0" y="3712"/>
                </a:moveTo>
                <a:lnTo>
                  <a:pt x="17319" y="19794"/>
                </a:lnTo>
                <a:lnTo>
                  <a:pt x="25153" y="12371"/>
                </a:lnTo>
                <a:lnTo>
                  <a:pt x="14844" y="1650"/>
                </a:lnTo>
                <a:lnTo>
                  <a:pt x="9484" y="6186"/>
                </a:lnTo>
                <a:lnTo>
                  <a:pt x="3298" y="0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8"/>
          <p:cNvSpPr/>
          <p:nvPr/>
        </p:nvSpPr>
        <p:spPr>
          <a:xfrm>
            <a:off x="6814200" y="3222525"/>
            <a:ext cx="648000" cy="648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28"/>
          <p:cNvCxnSpPr/>
          <p:nvPr/>
        </p:nvCxnSpPr>
        <p:spPr>
          <a:xfrm flipH="1" rot="10800000">
            <a:off x="5484350" y="1319575"/>
            <a:ext cx="82500" cy="742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3" name="Google Shape;363;p28"/>
          <p:cNvCxnSpPr>
            <a:stCxn id="357" idx="1"/>
          </p:cNvCxnSpPr>
          <p:nvPr/>
        </p:nvCxnSpPr>
        <p:spPr>
          <a:xfrm rot="10800000">
            <a:off x="5886384" y="866088"/>
            <a:ext cx="1579200" cy="24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4" name="Google Shape;364;p28"/>
          <p:cNvCxnSpPr/>
          <p:nvPr/>
        </p:nvCxnSpPr>
        <p:spPr>
          <a:xfrm>
            <a:off x="7560984" y="103088"/>
            <a:ext cx="83400" cy="686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5" name="Google Shape;365;p28"/>
          <p:cNvCxnSpPr/>
          <p:nvPr/>
        </p:nvCxnSpPr>
        <p:spPr>
          <a:xfrm rot="10800000">
            <a:off x="4834850" y="525825"/>
            <a:ext cx="309300" cy="206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6" name="Google Shape;366;p28"/>
          <p:cNvSpPr/>
          <p:nvPr/>
        </p:nvSpPr>
        <p:spPr>
          <a:xfrm>
            <a:off x="8273975" y="494825"/>
            <a:ext cx="236775" cy="738475"/>
          </a:xfrm>
          <a:custGeom>
            <a:rect b="b" l="l" r="r" t="t"/>
            <a:pathLst>
              <a:path extrusionOk="0" h="29539" w="9471">
                <a:moveTo>
                  <a:pt x="163" y="1237"/>
                </a:moveTo>
                <a:cubicBezTo>
                  <a:pt x="163" y="8220"/>
                  <a:pt x="-489" y="16403"/>
                  <a:pt x="3874" y="21855"/>
                </a:cubicBezTo>
                <a:cubicBezTo>
                  <a:pt x="5642" y="24065"/>
                  <a:pt x="5643" y="30847"/>
                  <a:pt x="7998" y="29277"/>
                </a:cubicBezTo>
                <a:cubicBezTo>
                  <a:pt x="12808" y="26069"/>
                  <a:pt x="4041" y="18391"/>
                  <a:pt x="2637" y="12783"/>
                </a:cubicBezTo>
                <a:cubicBezTo>
                  <a:pt x="1583" y="8573"/>
                  <a:pt x="4503" y="0"/>
                  <a:pt x="163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28"/>
          <p:cNvCxnSpPr/>
          <p:nvPr/>
        </p:nvCxnSpPr>
        <p:spPr>
          <a:xfrm>
            <a:off x="7793525" y="1443250"/>
            <a:ext cx="721800" cy="154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8" name="Google Shape;368;p28"/>
          <p:cNvCxnSpPr/>
          <p:nvPr/>
        </p:nvCxnSpPr>
        <p:spPr>
          <a:xfrm flipH="1" rot="10800000">
            <a:off x="5525575" y="2061725"/>
            <a:ext cx="3484500" cy="144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9" name="Google Shape;369;p28"/>
          <p:cNvSpPr/>
          <p:nvPr/>
        </p:nvSpPr>
        <p:spPr>
          <a:xfrm>
            <a:off x="5298775" y="1625550"/>
            <a:ext cx="82500" cy="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5298775" y="2417125"/>
            <a:ext cx="82500" cy="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5298775" y="1415350"/>
            <a:ext cx="82500" cy="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5677975" y="1008025"/>
            <a:ext cx="82500" cy="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8"/>
          <p:cNvSpPr/>
          <p:nvPr/>
        </p:nvSpPr>
        <p:spPr>
          <a:xfrm rot="8100000">
            <a:off x="5594058" y="1838496"/>
            <a:ext cx="82307" cy="82307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8"/>
          <p:cNvSpPr/>
          <p:nvPr/>
        </p:nvSpPr>
        <p:spPr>
          <a:xfrm>
            <a:off x="4474075" y="1508544"/>
            <a:ext cx="4144175" cy="1398550"/>
          </a:xfrm>
          <a:custGeom>
            <a:rect b="b" l="l" r="r" t="t"/>
            <a:pathLst>
              <a:path extrusionOk="0" h="55942" w="165767">
                <a:moveTo>
                  <a:pt x="165767" y="55942"/>
                </a:moveTo>
                <a:cubicBezTo>
                  <a:pt x="160894" y="53509"/>
                  <a:pt x="158732" y="47571"/>
                  <a:pt x="154633" y="43984"/>
                </a:cubicBezTo>
                <a:cubicBezTo>
                  <a:pt x="147116" y="37406"/>
                  <a:pt x="136955" y="34141"/>
                  <a:pt x="129892" y="27078"/>
                </a:cubicBezTo>
                <a:cubicBezTo>
                  <a:pt x="121157" y="18343"/>
                  <a:pt x="114145" y="6513"/>
                  <a:pt x="102676" y="1924"/>
                </a:cubicBezTo>
                <a:cubicBezTo>
                  <a:pt x="88794" y="-3630"/>
                  <a:pt x="72804" y="4354"/>
                  <a:pt x="58142" y="7284"/>
                </a:cubicBezTo>
                <a:cubicBezTo>
                  <a:pt x="38683" y="11172"/>
                  <a:pt x="17749" y="11193"/>
                  <a:pt x="0" y="20067"/>
                </a:cubicBez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4628700" y="2639075"/>
            <a:ext cx="861525" cy="514475"/>
          </a:xfrm>
          <a:custGeom>
            <a:rect b="b" l="l" r="r" t="t"/>
            <a:pathLst>
              <a:path extrusionOk="0" h="20579" w="34461">
                <a:moveTo>
                  <a:pt x="11546" y="2887"/>
                </a:moveTo>
                <a:cubicBezTo>
                  <a:pt x="8687" y="28"/>
                  <a:pt x="0" y="2555"/>
                  <a:pt x="0" y="6598"/>
                </a:cubicBezTo>
                <a:cubicBezTo>
                  <a:pt x="0" y="11765"/>
                  <a:pt x="8859" y="11984"/>
                  <a:pt x="13608" y="14020"/>
                </a:cubicBezTo>
                <a:cubicBezTo>
                  <a:pt x="19891" y="16713"/>
                  <a:pt x="27714" y="23174"/>
                  <a:pt x="33401" y="19381"/>
                </a:cubicBezTo>
                <a:cubicBezTo>
                  <a:pt x="35234" y="18158"/>
                  <a:pt x="34310" y="14546"/>
                  <a:pt x="32988" y="12783"/>
                </a:cubicBezTo>
                <a:cubicBezTo>
                  <a:pt x="27709" y="5745"/>
                  <a:pt x="17762" y="3942"/>
                  <a:pt x="9897" y="0"/>
                </a:cubicBez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380" name="Google Shape;380;p24"/>
          <p:cNvPicPr preferRelativeResize="0"/>
          <p:nvPr/>
        </p:nvPicPr>
        <p:blipFill rotWithShape="1">
          <a:blip r:embed="rId3">
            <a:alphaModFix/>
          </a:blip>
          <a:srcRect b="0" l="0" r="0" t="83676"/>
          <a:stretch/>
        </p:blipFill>
        <p:spPr>
          <a:xfrm>
            <a:off x="0" y="4392234"/>
            <a:ext cx="9144000" cy="7512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sdp3_Mesa de trabajo 1.png" id="381" name="Google Shape;38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947" y="3870523"/>
            <a:ext cx="2136147" cy="64806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4"/>
          <p:cNvSpPr/>
          <p:nvPr/>
        </p:nvSpPr>
        <p:spPr>
          <a:xfrm>
            <a:off x="-651550" y="221725"/>
            <a:ext cx="5630700" cy="1149000"/>
          </a:xfrm>
          <a:prstGeom prst="roundRect">
            <a:avLst>
              <a:gd fmla="val 50000" name="adj"/>
            </a:avLst>
          </a:prstGeom>
          <a:solidFill>
            <a:srgbClr val="2A782D"/>
          </a:solidFill>
          <a:ln>
            <a:noFill/>
          </a:ln>
        </p:spPr>
        <p:txBody>
          <a:bodyPr anchorCtr="0" anchor="ctr" bIns="45700" lIns="540000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oportunidades se encuentran  recorriendo el territorio: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DERIVA KENNEDY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4"/>
          <p:cNvSpPr/>
          <p:nvPr/>
        </p:nvSpPr>
        <p:spPr>
          <a:xfrm>
            <a:off x="464453" y="1689150"/>
            <a:ext cx="40509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Recorrido vivencial por el sector de </a:t>
            </a:r>
            <a:r>
              <a:rPr b="1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Carvajal Osorio, Corredor Férreo  Alquería la Fragua II Sector, La Floresta Sur y canal del Fucha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habitantes y actores representantes de la comunidad.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2564" y="0"/>
            <a:ext cx="36014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4"/>
          <p:cNvSpPr/>
          <p:nvPr/>
        </p:nvSpPr>
        <p:spPr>
          <a:xfrm>
            <a:off x="5154450" y="3948300"/>
            <a:ext cx="388200" cy="126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390" name="Google Shape;390;g1dde9bd6ffe_3_234"/>
          <p:cNvPicPr preferRelativeResize="0"/>
          <p:nvPr/>
        </p:nvPicPr>
        <p:blipFill rotWithShape="1">
          <a:blip r:embed="rId3">
            <a:alphaModFix/>
          </a:blip>
          <a:srcRect b="0" l="0" r="0" t="83676"/>
          <a:stretch/>
        </p:blipFill>
        <p:spPr>
          <a:xfrm>
            <a:off x="0" y="4392234"/>
            <a:ext cx="9143998" cy="7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dde9bd6ffe_3_234"/>
          <p:cNvSpPr/>
          <p:nvPr/>
        </p:nvSpPr>
        <p:spPr>
          <a:xfrm>
            <a:off x="-791450" y="216575"/>
            <a:ext cx="5044200" cy="762300"/>
          </a:xfrm>
          <a:prstGeom prst="roundRect">
            <a:avLst>
              <a:gd fmla="val 50000" name="adj"/>
            </a:avLst>
          </a:prstGeom>
          <a:solidFill>
            <a:srgbClr val="2A782D"/>
          </a:solidFill>
          <a:ln>
            <a:noFill/>
          </a:ln>
        </p:spPr>
        <p:txBody>
          <a:bodyPr anchorCtr="0" anchor="ctr" bIns="34275" lIns="405000" spcFirstLastPara="1" rIns="68575" wrap="square" tIns="34275">
            <a:noAutofit/>
          </a:bodyPr>
          <a:lstStyle/>
          <a:p>
            <a:pPr indent="0" lvl="0" marL="469900" marR="0" rtl="0" algn="l">
              <a:lnSpc>
                <a:spcPct val="999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ACTUACIONES ESTRATÉGICAS</a:t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999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 LA UPL KENNEDY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g1dde9bd6ffe_3_234"/>
          <p:cNvPicPr preferRelativeResize="0"/>
          <p:nvPr/>
        </p:nvPicPr>
        <p:blipFill rotWithShape="1">
          <a:blip r:embed="rId4">
            <a:alphaModFix amt="67000"/>
          </a:blip>
          <a:srcRect b="4890" l="46638" r="0" t="38884"/>
          <a:stretch/>
        </p:blipFill>
        <p:spPr>
          <a:xfrm>
            <a:off x="4642100" y="0"/>
            <a:ext cx="4501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dde9bd6ffe_3_234"/>
          <p:cNvSpPr txBox="1"/>
          <p:nvPr/>
        </p:nvSpPr>
        <p:spPr>
          <a:xfrm>
            <a:off x="727365" y="1517725"/>
            <a:ext cx="3189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AE METRO KENNEDY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1dde9bd6ffe_3_234"/>
          <p:cNvSpPr/>
          <p:nvPr/>
        </p:nvSpPr>
        <p:spPr>
          <a:xfrm>
            <a:off x="164350" y="1448713"/>
            <a:ext cx="422700" cy="4227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dde9bd6ffe_3_234"/>
          <p:cNvSpPr txBox="1"/>
          <p:nvPr/>
        </p:nvSpPr>
        <p:spPr>
          <a:xfrm>
            <a:off x="218545" y="1417680"/>
            <a:ext cx="21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1dde9bd6ffe_3_234"/>
          <p:cNvSpPr txBox="1"/>
          <p:nvPr/>
        </p:nvSpPr>
        <p:spPr>
          <a:xfrm>
            <a:off x="727365" y="2360825"/>
            <a:ext cx="3189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AE SEVILLANA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1dde9bd6ffe_3_234"/>
          <p:cNvSpPr/>
          <p:nvPr/>
        </p:nvSpPr>
        <p:spPr>
          <a:xfrm>
            <a:off x="164350" y="2291813"/>
            <a:ext cx="422700" cy="4227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1dde9bd6ffe_3_234"/>
          <p:cNvSpPr txBox="1"/>
          <p:nvPr/>
        </p:nvSpPr>
        <p:spPr>
          <a:xfrm>
            <a:off x="218545" y="2260780"/>
            <a:ext cx="21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1dde9bd6ffe_3_234"/>
          <p:cNvSpPr/>
          <p:nvPr/>
        </p:nvSpPr>
        <p:spPr>
          <a:xfrm>
            <a:off x="6522700" y="1159938"/>
            <a:ext cx="422700" cy="4227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dde9bd6ffe_3_234"/>
          <p:cNvSpPr txBox="1"/>
          <p:nvPr/>
        </p:nvSpPr>
        <p:spPr>
          <a:xfrm>
            <a:off x="6576895" y="1128905"/>
            <a:ext cx="21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1dde9bd6ffe_3_234"/>
          <p:cNvSpPr/>
          <p:nvPr/>
        </p:nvSpPr>
        <p:spPr>
          <a:xfrm>
            <a:off x="5759850" y="3701913"/>
            <a:ext cx="422700" cy="4227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dde9bd6ffe_3_234"/>
          <p:cNvSpPr txBox="1"/>
          <p:nvPr/>
        </p:nvSpPr>
        <p:spPr>
          <a:xfrm>
            <a:off x="5814045" y="3670880"/>
            <a:ext cx="21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1dde9bd6ffe_3_234"/>
          <p:cNvSpPr/>
          <p:nvPr/>
        </p:nvSpPr>
        <p:spPr>
          <a:xfrm>
            <a:off x="4252750" y="3875400"/>
            <a:ext cx="388200" cy="126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408" name="Google Shape;408;g1dde9bd6ffe_3_140"/>
          <p:cNvPicPr preferRelativeResize="0"/>
          <p:nvPr/>
        </p:nvPicPr>
        <p:blipFill rotWithShape="1">
          <a:blip r:embed="rId3">
            <a:alphaModFix/>
          </a:blip>
          <a:srcRect b="0" l="0" r="0" t="83676"/>
          <a:stretch/>
        </p:blipFill>
        <p:spPr>
          <a:xfrm>
            <a:off x="0" y="4569175"/>
            <a:ext cx="9144002" cy="5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dde9bd6ffe_3_140"/>
          <p:cNvSpPr txBox="1"/>
          <p:nvPr/>
        </p:nvSpPr>
        <p:spPr>
          <a:xfrm>
            <a:off x="478007" y="3482618"/>
            <a:ext cx="26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900" u="none" cap="none" strike="noStrike">
                <a:solidFill>
                  <a:srgbClr val="EC6A0B"/>
                </a:solidFill>
                <a:latin typeface="Arial"/>
                <a:ea typeface="Arial"/>
                <a:cs typeface="Arial"/>
                <a:sym typeface="Arial"/>
              </a:rPr>
              <a:t>Artículo 478. 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Actuaciones Estratégicas que concretan el Modelo de Ocupación Territorial (MOT).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dde9bd6ffe_3_140"/>
          <p:cNvSpPr txBox="1"/>
          <p:nvPr/>
        </p:nvSpPr>
        <p:spPr>
          <a:xfrm>
            <a:off x="4235185" y="1903028"/>
            <a:ext cx="43365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 planeación, gestión y seguimiento garantizan las condiciones favorables para detonar procesos de revitalización y desarrollo en piezas urbanas ejemplares para la ciudad, mediante la concurrencia de acciones e inversiones de la administración distrital, el sector privado y la comunidad.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1dde9bd6ffe_3_140"/>
          <p:cNvSpPr txBox="1"/>
          <p:nvPr/>
        </p:nvSpPr>
        <p:spPr>
          <a:xfrm>
            <a:off x="5534379" y="3011536"/>
            <a:ext cx="2293800" cy="253800"/>
          </a:xfrm>
          <a:prstGeom prst="rect">
            <a:avLst/>
          </a:prstGeom>
          <a:solidFill>
            <a:srgbClr val="EC6A0B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200" u="none" cap="none" strike="noStrike">
                <a:solidFill>
                  <a:srgbClr val="003049"/>
                </a:solidFill>
                <a:latin typeface="Calibri"/>
                <a:ea typeface="Calibri"/>
                <a:cs typeface="Calibri"/>
                <a:sym typeface="Calibri"/>
              </a:rPr>
              <a:t>Son ámbitos cerrados de reparto</a:t>
            </a:r>
            <a:endParaRPr b="1" i="0" sz="1200" u="none" cap="none" strike="noStrike">
              <a:solidFill>
                <a:srgbClr val="0030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1dde9bd6ffe_3_140"/>
          <p:cNvSpPr/>
          <p:nvPr/>
        </p:nvSpPr>
        <p:spPr>
          <a:xfrm>
            <a:off x="-791444" y="216569"/>
            <a:ext cx="5520000" cy="762300"/>
          </a:xfrm>
          <a:prstGeom prst="roundRect">
            <a:avLst>
              <a:gd fmla="val 50000" name="adj"/>
            </a:avLst>
          </a:prstGeom>
          <a:solidFill>
            <a:srgbClr val="2A782D"/>
          </a:solidFill>
          <a:ln>
            <a:noFill/>
          </a:ln>
        </p:spPr>
        <p:txBody>
          <a:bodyPr anchorCtr="0" anchor="ctr" bIns="34275" lIns="405000" spcFirstLastPara="1" rIns="68575" wrap="square" tIns="34275">
            <a:noAutofit/>
          </a:bodyPr>
          <a:lstStyle/>
          <a:p>
            <a:pPr indent="0" lvl="0" marL="469900" marR="0" rtl="0" algn="l">
              <a:lnSpc>
                <a:spcPct val="999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DEFINICIÓN Y ALCANCE DE LAS AE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dde9bd6ffe_3_140"/>
          <p:cNvSpPr txBox="1"/>
          <p:nvPr/>
        </p:nvSpPr>
        <p:spPr>
          <a:xfrm>
            <a:off x="4235186" y="1086376"/>
            <a:ext cx="43365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AE son intervenciones urbanas integrales en </a:t>
            </a: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ámbitos determinados donde confluyen múltiples proyectos estructurantes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concretan el MOT.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1dde9bd6ffe_3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317" y="1571748"/>
            <a:ext cx="2392513" cy="174786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dde9bd6ffe_3_140"/>
          <p:cNvSpPr/>
          <p:nvPr/>
        </p:nvSpPr>
        <p:spPr>
          <a:xfrm>
            <a:off x="3525074" y="1154909"/>
            <a:ext cx="574500" cy="5745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dde9bd6ffe_3_140"/>
          <p:cNvSpPr txBox="1"/>
          <p:nvPr/>
        </p:nvSpPr>
        <p:spPr>
          <a:xfrm>
            <a:off x="3627404" y="1106026"/>
            <a:ext cx="28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dde9bd6ffe_3_140"/>
          <p:cNvSpPr/>
          <p:nvPr/>
        </p:nvSpPr>
        <p:spPr>
          <a:xfrm>
            <a:off x="3525074" y="2205432"/>
            <a:ext cx="574500" cy="5745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1dde9bd6ffe_3_140"/>
          <p:cNvSpPr txBox="1"/>
          <p:nvPr/>
        </p:nvSpPr>
        <p:spPr>
          <a:xfrm>
            <a:off x="3627404" y="2156548"/>
            <a:ext cx="28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1dde9bd6ffe_3_140"/>
          <p:cNvSpPr/>
          <p:nvPr/>
        </p:nvSpPr>
        <p:spPr>
          <a:xfrm>
            <a:off x="3525074" y="3511689"/>
            <a:ext cx="574500" cy="574500"/>
          </a:xfrm>
          <a:prstGeom prst="ellipse">
            <a:avLst/>
          </a:prstGeom>
          <a:solidFill>
            <a:srgbClr val="EC6A0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1dde9bd6ffe_3_140"/>
          <p:cNvSpPr txBox="1"/>
          <p:nvPr/>
        </p:nvSpPr>
        <p:spPr>
          <a:xfrm>
            <a:off x="3627404" y="3462805"/>
            <a:ext cx="28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1dde9bd6ffe_3_140"/>
          <p:cNvSpPr/>
          <p:nvPr/>
        </p:nvSpPr>
        <p:spPr>
          <a:xfrm>
            <a:off x="4184373" y="3282435"/>
            <a:ext cx="46218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AE se han delimitado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preliminarmente a partir de: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1000"/>
              <a:buFont typeface="Arial"/>
              <a:buAutoNum type="alphaL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Confluencia de apuestas MOT.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1000"/>
              <a:buFont typeface="Arial"/>
              <a:buAutoNum type="alphaL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Condiciones físicas, productivas y sociales similares.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1000"/>
              <a:buFont typeface="Arial"/>
              <a:buAutoNum type="alphaL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Tamaño que permita la planeación, gestión y desarrollo homogéneo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1905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1000"/>
              <a:buFont typeface="Arial"/>
              <a:buAutoNum type="alphaL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Confluencia de actores relevantes</a:t>
            </a:r>
            <a:endParaRPr b="0" i="1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g1dde9bd6ffe_3_140"/>
          <p:cNvCxnSpPr/>
          <p:nvPr/>
        </p:nvCxnSpPr>
        <p:spPr>
          <a:xfrm>
            <a:off x="4184373" y="3319606"/>
            <a:ext cx="5197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3" name="Google Shape;423;g1dde9bd6ffe_3_140"/>
          <p:cNvCxnSpPr/>
          <p:nvPr/>
        </p:nvCxnSpPr>
        <p:spPr>
          <a:xfrm>
            <a:off x="3374748" y="1804310"/>
            <a:ext cx="5197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428" name="Google Shape;428;p31"/>
          <p:cNvPicPr preferRelativeResize="0"/>
          <p:nvPr/>
        </p:nvPicPr>
        <p:blipFill rotWithShape="1">
          <a:blip r:embed="rId3">
            <a:alphaModFix/>
          </a:blip>
          <a:srcRect b="0" l="0" r="0" t="83676"/>
          <a:stretch/>
        </p:blipFill>
        <p:spPr>
          <a:xfrm>
            <a:off x="0" y="4392235"/>
            <a:ext cx="9144000" cy="75126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1"/>
          <p:cNvSpPr/>
          <p:nvPr/>
        </p:nvSpPr>
        <p:spPr>
          <a:xfrm>
            <a:off x="444690" y="924190"/>
            <a:ext cx="26139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mesas temáticas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1"/>
          <p:cNvSpPr/>
          <p:nvPr/>
        </p:nvSpPr>
        <p:spPr>
          <a:xfrm>
            <a:off x="444690" y="1556800"/>
            <a:ext cx="30864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 en mesas y rotación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Mesa 1: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Reverdecimiento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831E61"/>
                </a:solidFill>
                <a:latin typeface="Calibri"/>
                <a:ea typeface="Calibri"/>
                <a:cs typeface="Calibri"/>
                <a:sym typeface="Calibri"/>
              </a:rPr>
              <a:t>Mesa 2: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Cuidado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Mesa 3: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Reactivación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Mesa 4: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Movilidad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Mesa 5: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Patrimonio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1"/>
          <p:cNvSpPr/>
          <p:nvPr/>
        </p:nvSpPr>
        <p:spPr>
          <a:xfrm>
            <a:off x="-974288" y="213840"/>
            <a:ext cx="4414770" cy="624240"/>
          </a:xfrm>
          <a:prstGeom prst="roundRect">
            <a:avLst>
              <a:gd fmla="val 50000" name="adj"/>
            </a:avLst>
          </a:prstGeom>
          <a:solidFill>
            <a:srgbClr val="2A782D"/>
          </a:solidFill>
          <a:ln>
            <a:noFill/>
          </a:ln>
        </p:spPr>
        <p:txBody>
          <a:bodyPr anchorCtr="0" anchor="ctr" bIns="34275" lIns="40500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TALLER EN MESAS POR PILARES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PLANO BASE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31"/>
          <p:cNvPicPr preferRelativeResize="0"/>
          <p:nvPr/>
        </p:nvPicPr>
        <p:blipFill rotWithShape="1">
          <a:blip r:embed="rId4">
            <a:alphaModFix/>
          </a:blip>
          <a:srcRect b="0" l="21313" r="9619" t="0"/>
          <a:stretch/>
        </p:blipFill>
        <p:spPr>
          <a:xfrm>
            <a:off x="3813926" y="0"/>
            <a:ext cx="5330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1"/>
          <p:cNvSpPr/>
          <p:nvPr/>
        </p:nvSpPr>
        <p:spPr>
          <a:xfrm>
            <a:off x="3440475" y="3834925"/>
            <a:ext cx="384300" cy="13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1dde9bd6ffe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00" y="366500"/>
            <a:ext cx="8215425" cy="46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/>
          <p:nvPr/>
        </p:nvSpPr>
        <p:spPr>
          <a:xfrm>
            <a:off x="87750" y="8100"/>
            <a:ext cx="4412100" cy="5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REVERDECIMIENTO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¿Cuáles son los sectores de la UPL donde hay más oferta de espacio naturales y arbolado?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tipo de espacio naturales le gustaría acceder cerca de su lugar de vivienda?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sectores considera que necesitan mayor necesidad de reverdecimiento en la UPL? 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oportunidades o lugares con  potencial para reverdecimiento en su barrio o en sector conoce ?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9040CF"/>
                </a:solidFill>
                <a:latin typeface="Calibri"/>
                <a:ea typeface="Calibri"/>
                <a:cs typeface="Calibri"/>
                <a:sym typeface="Calibri"/>
              </a:rPr>
              <a:t>CUIDADO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tipo de equipamientos  encuentran en la UPL y cuáles deben desplazarse a otro sector de la ciudad?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tipo de equipamiento  que más usa cerca a su vivienda?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tipo de  equipamiento es el de menor presencia en el sector? 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oportunidades o lugares reconocen para nuevos equipamientos ?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REACTIVACIÓN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sectores de la UPL  localizan las mayores concentraciones de actividades económicas?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potenciales o problemáticas ven en el desarrollo de las actividades económicas del sector? 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¿Encuentra oferta laboral en la UPL, que oportunidades identifica que pueda ampliar la oferta?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patrimonio natural o las actividades culturales de.la UPL pueden ser potenciales para nuevas dinámicas  económicas? 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4731900" y="0"/>
            <a:ext cx="4412100" cy="50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PATRIMONIO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¿En dónde considera que radica la identidad de KENNEDY?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¿Cuáles lugares al interior de la UPL tienen para ustedes mayor reconocimiento o lo asocian con Kennedy?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¿Existen actividades reconocibles en la UPL que sucedan en sectores específicos (Ej: entretenimiento en la 1ra de Mayo, recreación parque de Timiza)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actividades productivas reconoce que generan identidad en  Kennedy?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su relación con los elementos  naturales como  Lago Timiza, Río Fucha, Tunjuelito,  Humedal Tinguazul, Canal La Fragua? 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actividades culturales suceden en la UPL, cómo festivales, teatro, movimientos asociados a la cultura? 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MOVILIDAD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tipo de transporte consideran que es el predominante en la UPL?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medio de transporte más eficiente que usarían para movilizarse dentro de su UPL?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¿Conoce cuáles son los medios de transporte sostenibles? ¿Cuál consideran que es el más adecuado para desplazarse en la UPL?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¿Para peatones y biciusuarios cuáles son las vías y cruces con mayor dificultad para   su movilidad?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¿Existen destinos recurrentes de movilidad dentro de la UPL?  ¿Cómo llegan a ellos? 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"/>
          <p:cNvSpPr txBox="1"/>
          <p:nvPr>
            <p:ph type="title"/>
          </p:nvPr>
        </p:nvSpPr>
        <p:spPr>
          <a:xfrm>
            <a:off x="3437697" y="1226713"/>
            <a:ext cx="6526129" cy="9942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500"/>
              <a:buFont typeface="Calibri"/>
              <a:buNone/>
            </a:pPr>
            <a:r>
              <a:rPr lang="en-US" sz="6300">
                <a:solidFill>
                  <a:srgbClr val="1F3864"/>
                </a:solidFill>
              </a:rPr>
              <a:t>¡Gracias!</a:t>
            </a:r>
            <a:endParaRPr sz="6300">
              <a:solidFill>
                <a:srgbClr val="1F3864"/>
              </a:solidFill>
            </a:endParaRPr>
          </a:p>
        </p:txBody>
      </p:sp>
      <p:pic>
        <p:nvPicPr>
          <p:cNvPr descr="redesgris.png" id="445" name="Google Shape;445;p6"/>
          <p:cNvPicPr preferRelativeResize="0"/>
          <p:nvPr/>
        </p:nvPicPr>
        <p:blipFill rotWithShape="1">
          <a:blip r:embed="rId3">
            <a:alphaModFix amt="63000"/>
          </a:blip>
          <a:srcRect b="0" l="0" r="0" t="0"/>
          <a:stretch/>
        </p:blipFill>
        <p:spPr>
          <a:xfrm>
            <a:off x="4770501" y="2261809"/>
            <a:ext cx="4020642" cy="103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"/>
          <p:cNvGrpSpPr/>
          <p:nvPr/>
        </p:nvGrpSpPr>
        <p:grpSpPr>
          <a:xfrm>
            <a:off x="0" y="0"/>
            <a:ext cx="9144000" cy="5143500"/>
            <a:chOff x="11289" y="0"/>
            <a:chExt cx="9144000" cy="5143500"/>
          </a:xfrm>
        </p:grpSpPr>
        <p:pic>
          <p:nvPicPr>
            <p:cNvPr descr="Graphical user interface&#10;&#10;Description automatically generated with low confidence" id="92" name="Google Shape;92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89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mbre de la empresa&#10;&#10;Descripción generada automáticamente con confianza media" id="93" name="Google Shape;93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80713" y="4568474"/>
              <a:ext cx="1944000" cy="3834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Escala de tiempo&#10;&#10;Descripción generada automáticamente"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9550" y="0"/>
            <a:ext cx="48844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83676"/>
          <a:stretch/>
        </p:blipFill>
        <p:spPr>
          <a:xfrm>
            <a:off x="0" y="4303868"/>
            <a:ext cx="9144000" cy="839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sdp3_Mesa de trabajo 1.png"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947" y="3744173"/>
            <a:ext cx="2136147" cy="6480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" name="Google Shape;101;p2"/>
          <p:cNvGraphicFramePr/>
          <p:nvPr/>
        </p:nvGraphicFramePr>
        <p:xfrm>
          <a:off x="474132" y="2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{12923006-F1C1-4FB5-B3DB-478DA2D7B4E5}</a:tableStyleId>
              </a:tblPr>
              <a:tblGrid>
                <a:gridCol w="2773300"/>
                <a:gridCol w="2773300"/>
                <a:gridCol w="2773300"/>
              </a:tblGrid>
              <a:tr h="29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TIEMPOS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2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Instalación del taller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Plenaria de bienvenida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minutos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7CD"/>
                    </a:solidFill>
                  </a:tcPr>
                </a:tc>
              </a:tr>
              <a:tr h="86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Momento 1: </a:t>
                      </a: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Pedagogía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proximidad UPL+AE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Aprendizajes conjuntos sobre proximidad – Plenaria y diálogo simultáneo en mesas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minutos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CE7"/>
                    </a:solidFill>
                  </a:tcPr>
                </a:tc>
              </a:tr>
              <a:tr h="72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Momento 2: </a:t>
                      </a: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Grupos de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diálogos y co-creación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Cartografía colectiva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Espacio de diálogo y cocreación sobre proximidad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horas y 30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minutos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7CD"/>
                    </a:solidFill>
                  </a:tcPr>
                </a:tc>
              </a:tr>
              <a:tr h="2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Receso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Refrigerios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 minutos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CE7"/>
                    </a:solidFill>
                  </a:tcPr>
                </a:tc>
              </a:tr>
              <a:tr h="59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Momento 3</a:t>
                      </a: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Plenaria sobre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acuerdos 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Acuerdos y aspiraciones comunes 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 la UPL y la AE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 minutos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7CD"/>
                    </a:solidFill>
                  </a:tcPr>
                </a:tc>
              </a:tr>
              <a:tr h="461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Cierre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0"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Intervenciones generales y agradecimientos</a:t>
                      </a:r>
                      <a:endParaRPr b="0" sz="13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minutos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C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de9bd6ffe_3_239"/>
          <p:cNvSpPr txBox="1"/>
          <p:nvPr>
            <p:ph type="title"/>
          </p:nvPr>
        </p:nvSpPr>
        <p:spPr>
          <a:xfrm>
            <a:off x="1369827" y="-2"/>
            <a:ext cx="64044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1800"/>
              <a:t>Ruta de la participación Formulación UPL + AE</a:t>
            </a:r>
            <a:endParaRPr sz="1200"/>
          </a:p>
        </p:txBody>
      </p:sp>
      <p:sp>
        <p:nvSpPr>
          <p:cNvPr id="107" name="Google Shape;107;g1dde9bd6ffe_3_239"/>
          <p:cNvSpPr txBox="1"/>
          <p:nvPr/>
        </p:nvSpPr>
        <p:spPr>
          <a:xfrm>
            <a:off x="4430456" y="2290351"/>
            <a:ext cx="4249500" cy="207900"/>
          </a:xfrm>
          <a:prstGeom prst="rect">
            <a:avLst/>
          </a:prstGeom>
          <a:gradFill>
            <a:gsLst>
              <a:gs pos="0">
                <a:srgbClr val="999EB1"/>
              </a:gs>
              <a:gs pos="50000">
                <a:srgbClr val="C1C4CE"/>
              </a:gs>
              <a:gs pos="100000">
                <a:srgbClr val="E0E2E7"/>
              </a:gs>
            </a:gsLst>
            <a:lin ang="2700006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Actividades AUI –AE entrevistas y recorridos. 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1dde9bd6ffe_3_239"/>
          <p:cNvSpPr txBox="1"/>
          <p:nvPr/>
        </p:nvSpPr>
        <p:spPr>
          <a:xfrm>
            <a:off x="2002244" y="2264915"/>
            <a:ext cx="2388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Información para formulación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Reconocimiento territorial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Identificación de problemáticas y dialogo con actores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Insumos para las Directrices AE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1dde9bd6ffe_3_239"/>
          <p:cNvSpPr txBox="1"/>
          <p:nvPr/>
        </p:nvSpPr>
        <p:spPr>
          <a:xfrm>
            <a:off x="4390157" y="2533670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Agosto –  noviembre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dde9bd6ffe_3_239"/>
          <p:cNvSpPr txBox="1"/>
          <p:nvPr/>
        </p:nvSpPr>
        <p:spPr>
          <a:xfrm>
            <a:off x="28995" y="4851428"/>
            <a:ext cx="6519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rPr>
              <a:t>Para las ruralidades los espacios y fechas se concertarán con las diferentes comunidades.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1dde9bd6ffe_3_239"/>
          <p:cNvSpPr txBox="1"/>
          <p:nvPr/>
        </p:nvSpPr>
        <p:spPr>
          <a:xfrm>
            <a:off x="1823236" y="557455"/>
            <a:ext cx="393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Junio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dde9bd6ffe_3_239"/>
          <p:cNvSpPr txBox="1"/>
          <p:nvPr/>
        </p:nvSpPr>
        <p:spPr>
          <a:xfrm>
            <a:off x="2882792" y="557455"/>
            <a:ext cx="359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Julio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dde9bd6ffe_3_239"/>
          <p:cNvSpPr txBox="1"/>
          <p:nvPr/>
        </p:nvSpPr>
        <p:spPr>
          <a:xfrm>
            <a:off x="3912121" y="557455"/>
            <a:ext cx="470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Agosto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dde9bd6ffe_3_239"/>
          <p:cNvSpPr txBox="1"/>
          <p:nvPr/>
        </p:nvSpPr>
        <p:spPr>
          <a:xfrm>
            <a:off x="5054894" y="544745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Septiembre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1dde9bd6ffe_3_239"/>
          <p:cNvSpPr txBox="1"/>
          <p:nvPr/>
        </p:nvSpPr>
        <p:spPr>
          <a:xfrm>
            <a:off x="6413975" y="557455"/>
            <a:ext cx="526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Octubre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dde9bd6ffe_3_239"/>
          <p:cNvSpPr txBox="1"/>
          <p:nvPr/>
        </p:nvSpPr>
        <p:spPr>
          <a:xfrm>
            <a:off x="7612484" y="554741"/>
            <a:ext cx="670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Noviembre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1dde9bd6ffe_3_239"/>
          <p:cNvSpPr txBox="1"/>
          <p:nvPr/>
        </p:nvSpPr>
        <p:spPr>
          <a:xfrm>
            <a:off x="52947" y="240032"/>
            <a:ext cx="2861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¿Cómo se puede participar? </a:t>
            </a:r>
            <a:r>
              <a:rPr b="1" i="0" lang="en-US" sz="1500" u="none" cap="none" strike="noStrike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rPr>
              <a:t>Canales</a:t>
            </a:r>
            <a:r>
              <a:rPr b="0" i="0" lang="en-US" sz="14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dde9bd6ffe_3_239"/>
          <p:cNvSpPr txBox="1"/>
          <p:nvPr/>
        </p:nvSpPr>
        <p:spPr>
          <a:xfrm>
            <a:off x="372969" y="801217"/>
            <a:ext cx="1687200" cy="3462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1. Mesas Actores Estratégicos POT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dde9bd6ffe_3_239"/>
          <p:cNvSpPr txBox="1"/>
          <p:nvPr/>
        </p:nvSpPr>
        <p:spPr>
          <a:xfrm>
            <a:off x="2126778" y="760389"/>
            <a:ext cx="2701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Pedagogía e información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Socialización Decreto POT sobre intereses grupos - enfoques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dde9bd6ffe_3_239"/>
          <p:cNvSpPr txBox="1"/>
          <p:nvPr/>
        </p:nvSpPr>
        <p:spPr>
          <a:xfrm>
            <a:off x="6304589" y="2810471"/>
            <a:ext cx="2470500" cy="207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5. Derivas 2.0 G1 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1dde9bd6ffe_3_239"/>
          <p:cNvSpPr txBox="1"/>
          <p:nvPr/>
        </p:nvSpPr>
        <p:spPr>
          <a:xfrm>
            <a:off x="6264215" y="3032042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Octubre –  noviembre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dde9bd6ffe_3_239"/>
          <p:cNvSpPr txBox="1"/>
          <p:nvPr/>
        </p:nvSpPr>
        <p:spPr>
          <a:xfrm>
            <a:off x="5926342" y="241430"/>
            <a:ext cx="3043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Alcances</a:t>
            </a:r>
            <a:r>
              <a:rPr b="0" i="0" lang="en-US" sz="14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 cap="none" strike="noStrike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¿En qué se puede participar?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g1dde9bd6ffe_3_239"/>
          <p:cNvCxnSpPr/>
          <p:nvPr/>
        </p:nvCxnSpPr>
        <p:spPr>
          <a:xfrm>
            <a:off x="5724177" y="343263"/>
            <a:ext cx="146400" cy="21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" name="Google Shape;124;g1dde9bd6ffe_3_239"/>
          <p:cNvCxnSpPr/>
          <p:nvPr/>
        </p:nvCxnSpPr>
        <p:spPr>
          <a:xfrm flipH="1">
            <a:off x="2905241" y="360263"/>
            <a:ext cx="157500" cy="114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5" name="Google Shape;125;g1dde9bd6ffe_3_239"/>
          <p:cNvSpPr txBox="1"/>
          <p:nvPr/>
        </p:nvSpPr>
        <p:spPr>
          <a:xfrm>
            <a:off x="370264" y="1000166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Mayo - junio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1dde9bd6ffe_3_239"/>
          <p:cNvSpPr txBox="1"/>
          <p:nvPr/>
        </p:nvSpPr>
        <p:spPr>
          <a:xfrm>
            <a:off x="370264" y="1305443"/>
            <a:ext cx="1714500" cy="207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2. Mesas Focales AE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1dde9bd6ffe_3_239"/>
          <p:cNvSpPr txBox="1"/>
          <p:nvPr/>
        </p:nvSpPr>
        <p:spPr>
          <a:xfrm>
            <a:off x="2125241" y="1250065"/>
            <a:ext cx="2335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Información y colaboración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Identificación de roles de los actores especializados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Oportunidades y compromisos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1dde9bd6ffe_3_239"/>
          <p:cNvSpPr txBox="1"/>
          <p:nvPr/>
        </p:nvSpPr>
        <p:spPr>
          <a:xfrm>
            <a:off x="366407" y="1504391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Mayo - junio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dde9bd6ffe_3_239"/>
          <p:cNvSpPr txBox="1"/>
          <p:nvPr/>
        </p:nvSpPr>
        <p:spPr>
          <a:xfrm>
            <a:off x="370966" y="1794638"/>
            <a:ext cx="1714500" cy="207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3. Derivas 1.0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dde9bd6ffe_3_239"/>
          <p:cNvSpPr txBox="1"/>
          <p:nvPr/>
        </p:nvSpPr>
        <p:spPr>
          <a:xfrm>
            <a:off x="2112939" y="1768973"/>
            <a:ext cx="3822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Construcción colectiva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Cartografías colectivas en recorridos vivenciales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Insumos para la caracterización </a:t>
            </a: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sobre problemáticas y oportunidades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dde9bd6ffe_3_239"/>
          <p:cNvSpPr txBox="1"/>
          <p:nvPr/>
        </p:nvSpPr>
        <p:spPr>
          <a:xfrm>
            <a:off x="366407" y="2025470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Etapa 1: 9 mayo – 14 junio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1dde9bd6ffe_3_239"/>
          <p:cNvSpPr txBox="1"/>
          <p:nvPr/>
        </p:nvSpPr>
        <p:spPr>
          <a:xfrm>
            <a:off x="7454080" y="3233473"/>
            <a:ext cx="1320900" cy="4848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6. Foro Urbanismo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Bogotá te Acerca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dde9bd6ffe_3_239"/>
          <p:cNvSpPr txBox="1"/>
          <p:nvPr/>
        </p:nvSpPr>
        <p:spPr>
          <a:xfrm>
            <a:off x="3701609" y="3207587"/>
            <a:ext cx="3718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Pedagogía e información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Presentación apuestas proximidad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Socialización avances de caracterización sectores, UPL y oportunidades de proyectos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Pedagogía e información sobre cartografía UPL, derivas y talleres UPL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1dde9bd6ffe_3_239"/>
          <p:cNvSpPr txBox="1"/>
          <p:nvPr/>
        </p:nvSpPr>
        <p:spPr>
          <a:xfrm>
            <a:off x="3200400" y="2753323"/>
            <a:ext cx="3074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Construcción colectiva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Cartografías colectivas en recorridos vivenciales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Identificación de oportunidades </a:t>
            </a: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la formulación de proyectos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1dde9bd6ffe_3_239"/>
          <p:cNvSpPr txBox="1"/>
          <p:nvPr/>
        </p:nvSpPr>
        <p:spPr>
          <a:xfrm>
            <a:off x="7454080" y="3890531"/>
            <a:ext cx="1320900" cy="4848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7. Talleres de cocreación UPL y AE G1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dde9bd6ffe_3_239"/>
          <p:cNvSpPr txBox="1"/>
          <p:nvPr/>
        </p:nvSpPr>
        <p:spPr>
          <a:xfrm>
            <a:off x="4017568" y="3851162"/>
            <a:ext cx="3377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Pedagogía y Construcción colectiva y concertación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Artículo 9, decreto 555: proximidad y vitalidad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Acuerdos sobre características y oportunidades para la proximidad de la UPL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1dde9bd6ffe_3_239"/>
          <p:cNvSpPr txBox="1"/>
          <p:nvPr/>
        </p:nvSpPr>
        <p:spPr>
          <a:xfrm>
            <a:off x="7420415" y="3695565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 de noviembre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dde9bd6ffe_3_239"/>
          <p:cNvSpPr txBox="1"/>
          <p:nvPr/>
        </p:nvSpPr>
        <p:spPr>
          <a:xfrm>
            <a:off x="7394936" y="4217364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Noviembre y diciembre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dde9bd6ffe_3_239"/>
          <p:cNvSpPr txBox="1"/>
          <p:nvPr/>
        </p:nvSpPr>
        <p:spPr>
          <a:xfrm>
            <a:off x="294775" y="521892"/>
            <a:ext cx="610841" cy="238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dde9bd6ffe_3_239"/>
          <p:cNvSpPr txBox="1"/>
          <p:nvPr/>
        </p:nvSpPr>
        <p:spPr>
          <a:xfrm>
            <a:off x="7454080" y="4527716"/>
            <a:ext cx="1311000" cy="3462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8.  Mapa de lugares Sagrados Muiscas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dde9bd6ffe_3_239"/>
          <p:cNvSpPr txBox="1"/>
          <p:nvPr/>
        </p:nvSpPr>
        <p:spPr>
          <a:xfrm>
            <a:off x="7394935" y="4866710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Noviembre 2022 -  abril 2023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dde9bd6ffe_3_239"/>
          <p:cNvSpPr txBox="1"/>
          <p:nvPr/>
        </p:nvSpPr>
        <p:spPr>
          <a:xfrm>
            <a:off x="5262155" y="4476813"/>
            <a:ext cx="2148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Construcción colectiva y concertación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Cartografía colectiva distrital del pueblo Muisca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 de manejo de lugares sagrados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de9bd6ffe_3_280"/>
          <p:cNvSpPr/>
          <p:nvPr/>
        </p:nvSpPr>
        <p:spPr>
          <a:xfrm>
            <a:off x="108226" y="4291499"/>
            <a:ext cx="8844000" cy="76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dde9bd6ffe_3_280"/>
          <p:cNvSpPr txBox="1"/>
          <p:nvPr/>
        </p:nvSpPr>
        <p:spPr>
          <a:xfrm>
            <a:off x="5038" y="4803587"/>
            <a:ext cx="6519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203864"/>
                </a:solidFill>
                <a:latin typeface="Calibri"/>
                <a:ea typeface="Calibri"/>
                <a:cs typeface="Calibri"/>
                <a:sym typeface="Calibri"/>
              </a:rPr>
              <a:t>Para las ruralidades los espacios y fechas se concertarán con las diferentes comunidades.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dde9bd6ffe_3_280"/>
          <p:cNvSpPr txBox="1"/>
          <p:nvPr/>
        </p:nvSpPr>
        <p:spPr>
          <a:xfrm>
            <a:off x="728709" y="244742"/>
            <a:ext cx="50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Febrero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dde9bd6ffe_3_280"/>
          <p:cNvSpPr txBox="1"/>
          <p:nvPr/>
        </p:nvSpPr>
        <p:spPr>
          <a:xfrm>
            <a:off x="2057108" y="254431"/>
            <a:ext cx="443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Marzo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1dde9bd6ffe_3_280"/>
          <p:cNvSpPr txBox="1"/>
          <p:nvPr/>
        </p:nvSpPr>
        <p:spPr>
          <a:xfrm>
            <a:off x="5334233" y="234170"/>
            <a:ext cx="393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Junio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dde9bd6ffe_3_280"/>
          <p:cNvSpPr txBox="1"/>
          <p:nvPr/>
        </p:nvSpPr>
        <p:spPr>
          <a:xfrm>
            <a:off x="6516847" y="244381"/>
            <a:ext cx="359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Julio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dde9bd6ffe_3_280"/>
          <p:cNvSpPr txBox="1"/>
          <p:nvPr/>
        </p:nvSpPr>
        <p:spPr>
          <a:xfrm>
            <a:off x="7642172" y="248851"/>
            <a:ext cx="470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Agosto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dde9bd6ffe_3_280"/>
          <p:cNvSpPr txBox="1"/>
          <p:nvPr/>
        </p:nvSpPr>
        <p:spPr>
          <a:xfrm>
            <a:off x="1831583" y="1403132"/>
            <a:ext cx="1411500" cy="3462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10. Talleres de co-creación UPL y diálogos AE  G2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dde9bd6ffe_3_280"/>
          <p:cNvSpPr txBox="1"/>
          <p:nvPr/>
        </p:nvSpPr>
        <p:spPr>
          <a:xfrm>
            <a:off x="863558" y="1022102"/>
            <a:ext cx="1411500" cy="207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9. Derivas 2.0 G2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1dde9bd6ffe_3_280"/>
          <p:cNvSpPr txBox="1"/>
          <p:nvPr/>
        </p:nvSpPr>
        <p:spPr>
          <a:xfrm>
            <a:off x="833323" y="1231023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Febrero - marzo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1dde9bd6ffe_3_280"/>
          <p:cNvSpPr txBox="1"/>
          <p:nvPr/>
        </p:nvSpPr>
        <p:spPr>
          <a:xfrm>
            <a:off x="5773776" y="4488385"/>
            <a:ext cx="1344300" cy="207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15. Galerías itinerantes 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1dde9bd6ffe_3_280"/>
          <p:cNvSpPr txBox="1"/>
          <p:nvPr/>
        </p:nvSpPr>
        <p:spPr>
          <a:xfrm>
            <a:off x="7082229" y="4224404"/>
            <a:ext cx="2076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Socialización de resultados y Pedagogía e información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Apropiación de las UPL en espacio público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Entrega de resultados incidencia de la participación en la formulación de UPL, y avances en las directrices AE.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1dde9bd6ffe_3_280"/>
          <p:cNvSpPr txBox="1"/>
          <p:nvPr/>
        </p:nvSpPr>
        <p:spPr>
          <a:xfrm>
            <a:off x="5739715" y="4675998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Junio-agosto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1dde9bd6ffe_3_280"/>
          <p:cNvSpPr txBox="1"/>
          <p:nvPr/>
        </p:nvSpPr>
        <p:spPr>
          <a:xfrm>
            <a:off x="4205095" y="3744135"/>
            <a:ext cx="1450200" cy="207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14. Talleres de devolución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dde9bd6ffe_3_280"/>
          <p:cNvSpPr txBox="1"/>
          <p:nvPr/>
        </p:nvSpPr>
        <p:spPr>
          <a:xfrm>
            <a:off x="5665255" y="3491909"/>
            <a:ext cx="3678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Retroalimentación y socialización de resultados, promoción de la colaboración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Entrega de resultados incidencia de la participación en la formulación de UPL, y avances en formulación AE.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Apropiación proyectos UPL  - generación de acuerdos de corresponsabilidad y seguimiento.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dde9bd6ffe_3_280"/>
          <p:cNvSpPr txBox="1"/>
          <p:nvPr/>
        </p:nvSpPr>
        <p:spPr>
          <a:xfrm>
            <a:off x="4195276" y="3953976"/>
            <a:ext cx="1470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Mayo - junio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dde9bd6ffe_3_280"/>
          <p:cNvSpPr txBox="1"/>
          <p:nvPr/>
        </p:nvSpPr>
        <p:spPr>
          <a:xfrm>
            <a:off x="1830636" y="1927205"/>
            <a:ext cx="1432500" cy="3462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11. Actividades con Niñas y Niños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1dde9bd6ffe_3_280"/>
          <p:cNvSpPr txBox="1"/>
          <p:nvPr/>
        </p:nvSpPr>
        <p:spPr>
          <a:xfrm>
            <a:off x="3262908" y="1865945"/>
            <a:ext cx="2878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Pedagogía y construcción colectiva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Artículo 9, decreto 555: proximidad y vitalidad. </a:t>
            </a: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UPL/sectores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de sueños Niñas y Niños.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dde9bd6ffe_3_280"/>
          <p:cNvSpPr txBox="1"/>
          <p:nvPr/>
        </p:nvSpPr>
        <p:spPr>
          <a:xfrm>
            <a:off x="157783" y="208599"/>
            <a:ext cx="42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dde9bd6ffe_3_280"/>
          <p:cNvSpPr txBox="1"/>
          <p:nvPr/>
        </p:nvSpPr>
        <p:spPr>
          <a:xfrm>
            <a:off x="2300090" y="924378"/>
            <a:ext cx="2958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Construcción colectiva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Cartografías colectivas en recorridos vivenciales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Identificación de oportunidades </a:t>
            </a: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la formulación de proyectos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dde9bd6ffe_3_280"/>
          <p:cNvSpPr txBox="1"/>
          <p:nvPr/>
        </p:nvSpPr>
        <p:spPr>
          <a:xfrm>
            <a:off x="3242961" y="1355947"/>
            <a:ext cx="4901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Pedagogía y construcción colectiva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Artículo 9, decreto 555: proximidad y vitalidad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Acuerdos sobre características y oportunidades para la proximidad de la UPL y diálogos sobre directrices AE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dde9bd6ffe_3_280"/>
          <p:cNvSpPr txBox="1"/>
          <p:nvPr/>
        </p:nvSpPr>
        <p:spPr>
          <a:xfrm>
            <a:off x="1775558" y="2231918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Marzo - abril 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dde9bd6ffe_3_280"/>
          <p:cNvSpPr txBox="1"/>
          <p:nvPr/>
        </p:nvSpPr>
        <p:spPr>
          <a:xfrm>
            <a:off x="1837313" y="2444222"/>
            <a:ext cx="1411500" cy="4848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12. Actividades con grupos poblacionales diferenciales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dde9bd6ffe_3_280"/>
          <p:cNvSpPr txBox="1"/>
          <p:nvPr/>
        </p:nvSpPr>
        <p:spPr>
          <a:xfrm>
            <a:off x="3227795" y="2388025"/>
            <a:ext cx="330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Pedagogía y construcción colectiva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Artículo 9, decreto 555: proximidad y vitalidad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Cartografías colectivas enfoque de derechos y oportunidades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dde9bd6ffe_3_280"/>
          <p:cNvSpPr txBox="1"/>
          <p:nvPr/>
        </p:nvSpPr>
        <p:spPr>
          <a:xfrm>
            <a:off x="3982817" y="244381"/>
            <a:ext cx="409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Mayo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dde9bd6ffe_3_280"/>
          <p:cNvSpPr txBox="1"/>
          <p:nvPr/>
        </p:nvSpPr>
        <p:spPr>
          <a:xfrm>
            <a:off x="3030659" y="244742"/>
            <a:ext cx="369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Abril</a:t>
            </a:r>
            <a:endParaRPr b="1" i="0" sz="900" u="none" cap="none" strike="noStrik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dde9bd6ffe_3_280"/>
          <p:cNvSpPr txBox="1"/>
          <p:nvPr/>
        </p:nvSpPr>
        <p:spPr>
          <a:xfrm>
            <a:off x="1821164" y="3016178"/>
            <a:ext cx="1411500" cy="207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13. Sondeos masivos UPL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1dde9bd6ffe_3_280"/>
          <p:cNvSpPr txBox="1"/>
          <p:nvPr/>
        </p:nvSpPr>
        <p:spPr>
          <a:xfrm>
            <a:off x="3233846" y="2897771"/>
            <a:ext cx="3526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Pedagogía e información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Consulta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Artículo 9, decreto 555: proximidad y vitalidad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Sondeos UPL para validación o complemento de las oportunidades identificadas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dde9bd6ffe_3_280"/>
          <p:cNvSpPr txBox="1"/>
          <p:nvPr/>
        </p:nvSpPr>
        <p:spPr>
          <a:xfrm>
            <a:off x="1776425" y="2771714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Marzo - abril 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dde9bd6ffe_3_280"/>
          <p:cNvSpPr txBox="1"/>
          <p:nvPr/>
        </p:nvSpPr>
        <p:spPr>
          <a:xfrm>
            <a:off x="1775558" y="3225119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Marzo - abril 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1dde9bd6ffe_3_280"/>
          <p:cNvSpPr txBox="1"/>
          <p:nvPr/>
        </p:nvSpPr>
        <p:spPr>
          <a:xfrm>
            <a:off x="863557" y="587155"/>
            <a:ext cx="2399400" cy="207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highlight>
                  <a:srgbClr val="203864"/>
                </a:highlight>
                <a:latin typeface="Calibri"/>
                <a:ea typeface="Calibri"/>
                <a:cs typeface="Calibri"/>
                <a:sym typeface="Calibri"/>
              </a:rPr>
              <a:t>8.  Mapa de lugares Sagrados Muiscas</a:t>
            </a:r>
            <a:endParaRPr b="1" i="0" sz="900" u="none" cap="none" strike="noStrike">
              <a:solidFill>
                <a:srgbClr val="FFFFFF"/>
              </a:solidFill>
              <a:highlight>
                <a:srgbClr val="20386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dde9bd6ffe_3_280"/>
          <p:cNvSpPr txBox="1"/>
          <p:nvPr/>
        </p:nvSpPr>
        <p:spPr>
          <a:xfrm>
            <a:off x="832193" y="778964"/>
            <a:ext cx="1671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Noviembre 2022 -  abril 2023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dde9bd6ffe_3_280"/>
          <p:cNvSpPr txBox="1"/>
          <p:nvPr/>
        </p:nvSpPr>
        <p:spPr>
          <a:xfrm>
            <a:off x="3242589" y="475573"/>
            <a:ext cx="2148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951B"/>
                </a:solidFill>
                <a:latin typeface="Calibri"/>
                <a:ea typeface="Calibri"/>
                <a:cs typeface="Calibri"/>
                <a:sym typeface="Calibri"/>
              </a:rPr>
              <a:t>Construcción colectiva y concertación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Cartografía colectiva distrital del pueblo Muisca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 de manejo de lugares sagrados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dde9bd6ffe_3_280"/>
          <p:cNvSpPr txBox="1"/>
          <p:nvPr/>
        </p:nvSpPr>
        <p:spPr>
          <a:xfrm>
            <a:off x="1369827" y="-1"/>
            <a:ext cx="64044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Calibri"/>
              <a:buNone/>
            </a:pPr>
            <a:r>
              <a:rPr b="1" i="0" lang="en-US" sz="1600" u="none" cap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Ruta de la participación Formulación UPL + AE</a:t>
            </a:r>
            <a:endParaRPr b="1" i="0" sz="1100" u="none" cap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/>
          <p:nvPr/>
        </p:nvSpPr>
        <p:spPr>
          <a:xfrm>
            <a:off x="776367" y="-9861"/>
            <a:ext cx="8136178" cy="3115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Bienvenida y bienvenido a este espacio de co-creación; te invitamos a leer y tener en cuenta estas recomendaciones para participar.</a:t>
            </a:r>
            <a:endParaRPr b="1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Respetemos las opiniones y posturas de las personas que  aquí participan.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Colaboraremos para cumplir los tiempos de la agenda.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Concentremos el diálogo en el tema que nos ocupa: co-creación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Utilicemos el mural de la empatía para registrar preguntas y opiniones sobre otros temas de interés, permitiendo que se desarrolle la agenda.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Enfoquémonos en construir acuerdos sobre el futuro de nuestros territorios. Transformemos las preocupaciones en propuestas y oportunidades para mejorar la calidad de vida.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Realicemos intervenciones cortas y precisas para que todas y todos podamos participar.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Tenemos a tu disposición el Consultorio POT y a un equipo técnico para atender las consultas sobre temas diferentes a los que trabajaremos en las mesas.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no estás de acuerdo con dejar tus datos personales y firma, así como la autorización de uso de la imagen hazlo saber al equipo de registro.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el caso de que no desees seguir estas recomendaciones, te invitamos a permanecer en la actividad en el rol de observador, hacernos llegar tus opiniones a </a:t>
            </a:r>
            <a:r>
              <a:rPr b="0" i="0" lang="en-US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participación@sdp.gov.co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permitirnos continuar con el desarrollo de la agenda.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750" y="1411089"/>
            <a:ext cx="294480" cy="29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872" y="725744"/>
            <a:ext cx="294480" cy="29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750" y="1068429"/>
            <a:ext cx="294480" cy="29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075" y="2370217"/>
            <a:ext cx="271800" cy="2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6165" y="1756612"/>
            <a:ext cx="299880" cy="29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8865" y="2875339"/>
            <a:ext cx="294480" cy="29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1790" y="4339594"/>
            <a:ext cx="342360" cy="34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362" y="3306679"/>
            <a:ext cx="288360" cy="2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8863" y="3907674"/>
            <a:ext cx="294480" cy="29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199" name="Google Shape;199;p20"/>
          <p:cNvPicPr preferRelativeResize="0"/>
          <p:nvPr/>
        </p:nvPicPr>
        <p:blipFill rotWithShape="1">
          <a:blip r:embed="rId3">
            <a:alphaModFix/>
          </a:blip>
          <a:srcRect b="0" l="0" r="0" t="83676"/>
          <a:stretch/>
        </p:blipFill>
        <p:spPr>
          <a:xfrm>
            <a:off x="0" y="4392234"/>
            <a:ext cx="9144000" cy="7512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sdp3_Mesa de trabajo 1.png"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947" y="3870523"/>
            <a:ext cx="2136147" cy="648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grupo de personas de pie sobre pasto&#10;&#10;Descripción generada automáticamente" id="201" name="Google Shape;201;p20"/>
          <p:cNvPicPr preferRelativeResize="0"/>
          <p:nvPr/>
        </p:nvPicPr>
        <p:blipFill rotWithShape="1">
          <a:blip r:embed="rId5">
            <a:alphaModFix/>
          </a:blip>
          <a:srcRect b="18383" l="12484" r="0" t="11877"/>
          <a:stretch/>
        </p:blipFill>
        <p:spPr>
          <a:xfrm>
            <a:off x="4620844" y="663619"/>
            <a:ext cx="4512859" cy="2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>
            <a:off x="131900" y="266300"/>
            <a:ext cx="4259700" cy="30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colectivo sobre el significado de la proximidad y las oportunidades que brinda para mejorar la calidad de vida.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Promover el diálogo y la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7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ideación colectiva 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 diferentes actores interesados en incidir en la formulación de las Unidades de Planeamiento Local, UPL, y las Actuaciones Estratégicas, AE.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Construir 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acuerdos sobre las oportunidades de los territorios para identificar proyectos integrales que puedan hacer realidad la ciudad de los 30 minutos en cada </a:t>
            </a: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territorio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131906" y="95047"/>
            <a:ext cx="7092720" cy="4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OBJETIVOS: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382197" y="3111620"/>
            <a:ext cx="3751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Oficina de Participación y Diálogo de Ciudad, SDP. Deriva UPL Kennedy, 16 de febrero 2023,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209" name="Google Shape;209;p21"/>
          <p:cNvPicPr preferRelativeResize="0"/>
          <p:nvPr/>
        </p:nvPicPr>
        <p:blipFill rotWithShape="1">
          <a:blip r:embed="rId3">
            <a:alphaModFix/>
          </a:blip>
          <a:srcRect b="0" l="0" r="0" t="83676"/>
          <a:stretch/>
        </p:blipFill>
        <p:spPr>
          <a:xfrm>
            <a:off x="0" y="4392234"/>
            <a:ext cx="9144000" cy="7512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sdp3_Mesa de trabajo 1.png" id="210" name="Google Shape;21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947" y="3870523"/>
            <a:ext cx="2136147" cy="64806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/>
          <p:nvPr/>
        </p:nvSpPr>
        <p:spPr>
          <a:xfrm>
            <a:off x="-1117600" y="116725"/>
            <a:ext cx="5395800" cy="792000"/>
          </a:xfrm>
          <a:prstGeom prst="roundRect">
            <a:avLst>
              <a:gd fmla="val 50000" name="adj"/>
            </a:avLst>
          </a:prstGeom>
          <a:solidFill>
            <a:srgbClr val="2A782D"/>
          </a:solidFill>
          <a:ln>
            <a:noFill/>
          </a:ln>
        </p:spPr>
        <p:txBody>
          <a:bodyPr anchorCtr="0" anchor="ctr" bIns="45700" lIns="540000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¿DÓNDE ESTAMOS?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3395" y="0"/>
            <a:ext cx="4050607" cy="43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238800" y="1074450"/>
            <a:ext cx="43332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ESTAMOS EN EL SECTOR SUROCCIDENTE DE BOGOTÁ.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Somos vecinos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LA REGIÓN (Mosquera y Soacha) y las UPL Fontibón, Salitre, Puente Aranda, Tunjuelito y Arborizadora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UPL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componen este territorio son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PATIO BONITO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KENNEDY,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TINTAL, BOSA, EDEN Y PORVENIR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1.721.298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Habitantes.  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2021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Administrador</dc:creator>
</cp:coreProperties>
</file>